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311" r:id="rId20"/>
    <p:sldId id="312" r:id="rId21"/>
    <p:sldId id="274" r:id="rId22"/>
    <p:sldId id="275" r:id="rId23"/>
    <p:sldId id="305" r:id="rId24"/>
    <p:sldId id="306" r:id="rId25"/>
    <p:sldId id="307" r:id="rId26"/>
    <p:sldId id="308" r:id="rId27"/>
    <p:sldId id="277" r:id="rId28"/>
    <p:sldId id="309" r:id="rId29"/>
    <p:sldId id="310" r:id="rId30"/>
    <p:sldId id="278" r:id="rId31"/>
    <p:sldId id="280" r:id="rId32"/>
    <p:sldId id="279"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Lst>
  <p:sldSz cx="12192000" cy="6858000"/>
  <p:notesSz cx="6858000" cy="9144000"/>
  <p:embeddedFontLst>
    <p:embeddedFont>
      <p:font typeface="Livvic" pitchFamily="2" charset="0"/>
      <p:regular r:id="rId59"/>
      <p:bold r:id="rId60"/>
      <p:italic r:id="rId61"/>
      <p:boldItalic r:id="rId6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jNBVhrhNdqYb4xsWim0BbIg2Ro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7CAAE2D-2F1E-45FD-89A2-18B6B44DF23C}">
  <a:tblStyle styleId="{C7CAAE2D-2F1E-45FD-89A2-18B6B44DF23C}"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599" autoAdjust="0"/>
  </p:normalViewPr>
  <p:slideViewPr>
    <p:cSldViewPr snapToGrid="0">
      <p:cViewPr varScale="1">
        <p:scale>
          <a:sx n="54" d="100"/>
          <a:sy n="54" d="100"/>
        </p:scale>
        <p:origin x="13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Puttick" userId="32502404c74a41a5" providerId="LiveId" clId="{A7461990-6497-4278-AB9C-610730E3C95A}"/>
    <pc:docChg chg="custSel addSld modSld sldOrd">
      <pc:chgData name="Jo Puttick" userId="32502404c74a41a5" providerId="LiveId" clId="{A7461990-6497-4278-AB9C-610730E3C95A}" dt="2026-05-08T12:15:21.856" v="1042" actId="20577"/>
      <pc:docMkLst>
        <pc:docMk/>
      </pc:docMkLst>
      <pc:sldChg chg="ord">
        <pc:chgData name="Jo Puttick" userId="32502404c74a41a5" providerId="LiveId" clId="{A7461990-6497-4278-AB9C-610730E3C95A}" dt="2026-05-07T07:30:54.143" v="1034"/>
        <pc:sldMkLst>
          <pc:docMk/>
          <pc:sldMk cId="0" sldId="256"/>
        </pc:sldMkLst>
      </pc:sldChg>
      <pc:sldChg chg="ord">
        <pc:chgData name="Jo Puttick" userId="32502404c74a41a5" providerId="LiveId" clId="{A7461990-6497-4278-AB9C-610730E3C95A}" dt="2026-05-07T07:32:39.178" v="1036"/>
        <pc:sldMkLst>
          <pc:docMk/>
          <pc:sldMk cId="0" sldId="257"/>
        </pc:sldMkLst>
      </pc:sldChg>
      <pc:sldChg chg="modNotesTx">
        <pc:chgData name="Jo Puttick" userId="32502404c74a41a5" providerId="LiveId" clId="{A7461990-6497-4278-AB9C-610730E3C95A}" dt="2026-05-06T13:50:02.872" v="1" actId="20577"/>
        <pc:sldMkLst>
          <pc:docMk/>
          <pc:sldMk cId="0" sldId="269"/>
        </pc:sldMkLst>
      </pc:sldChg>
      <pc:sldChg chg="modNotesTx">
        <pc:chgData name="Jo Puttick" userId="32502404c74a41a5" providerId="LiveId" clId="{A7461990-6497-4278-AB9C-610730E3C95A}" dt="2026-05-06T13:50:07.118" v="3" actId="20577"/>
        <pc:sldMkLst>
          <pc:docMk/>
          <pc:sldMk cId="0" sldId="270"/>
        </pc:sldMkLst>
      </pc:sldChg>
      <pc:sldChg chg="modNotesTx">
        <pc:chgData name="Jo Puttick" userId="32502404c74a41a5" providerId="LiveId" clId="{A7461990-6497-4278-AB9C-610730E3C95A}" dt="2026-05-07T07:22:45.462" v="1032" actId="20577"/>
        <pc:sldMkLst>
          <pc:docMk/>
          <pc:sldMk cId="0" sldId="274"/>
        </pc:sldMkLst>
      </pc:sldChg>
      <pc:sldChg chg="ord">
        <pc:chgData name="Jo Puttick" userId="32502404c74a41a5" providerId="LiveId" clId="{A7461990-6497-4278-AB9C-610730E3C95A}" dt="2026-05-07T09:24:22.983" v="1038"/>
        <pc:sldMkLst>
          <pc:docMk/>
          <pc:sldMk cId="0" sldId="279"/>
        </pc:sldMkLst>
      </pc:sldChg>
      <pc:sldChg chg="addSp modSp new mod">
        <pc:chgData name="Jo Puttick" userId="32502404c74a41a5" providerId="LiveId" clId="{A7461990-6497-4278-AB9C-610730E3C95A}" dt="2026-05-08T12:15:21.856" v="1042" actId="20577"/>
        <pc:sldMkLst>
          <pc:docMk/>
          <pc:sldMk cId="2145727695" sldId="311"/>
        </pc:sldMkLst>
        <pc:spChg chg="mod">
          <ac:chgData name="Jo Puttick" userId="32502404c74a41a5" providerId="LiveId" clId="{A7461990-6497-4278-AB9C-610730E3C95A}" dt="2026-05-07T06:52:29.187" v="80" actId="20577"/>
          <ac:spMkLst>
            <pc:docMk/>
            <pc:sldMk cId="2145727695" sldId="311"/>
            <ac:spMk id="2" creationId="{B0F8F496-C857-DB17-05B7-32E30C04BA25}"/>
          </ac:spMkLst>
        </pc:spChg>
        <pc:spChg chg="mod">
          <ac:chgData name="Jo Puttick" userId="32502404c74a41a5" providerId="LiveId" clId="{A7461990-6497-4278-AB9C-610730E3C95A}" dt="2026-05-08T12:15:21.856" v="1042" actId="20577"/>
          <ac:spMkLst>
            <pc:docMk/>
            <pc:sldMk cId="2145727695" sldId="311"/>
            <ac:spMk id="3" creationId="{0C9BBBCD-ED45-BAD3-C2AF-D801F4E85137}"/>
          </ac:spMkLst>
        </pc:spChg>
        <pc:spChg chg="add mod">
          <ac:chgData name="Jo Puttick" userId="32502404c74a41a5" providerId="LiveId" clId="{A7461990-6497-4278-AB9C-610730E3C95A}" dt="2026-05-07T07:13:36.665" v="508" actId="255"/>
          <ac:spMkLst>
            <pc:docMk/>
            <pc:sldMk cId="2145727695" sldId="311"/>
            <ac:spMk id="4" creationId="{F792AF91-15F6-D4A8-001B-5451DDA54591}"/>
          </ac:spMkLst>
        </pc:spChg>
      </pc:sldChg>
      <pc:sldChg chg="modSp add mod">
        <pc:chgData name="Jo Puttick" userId="32502404c74a41a5" providerId="LiveId" clId="{A7461990-6497-4278-AB9C-610730E3C95A}" dt="2026-05-07T07:21:17.168" v="1030" actId="20577"/>
        <pc:sldMkLst>
          <pc:docMk/>
          <pc:sldMk cId="1496800714" sldId="312"/>
        </pc:sldMkLst>
        <pc:spChg chg="mod">
          <ac:chgData name="Jo Puttick" userId="32502404c74a41a5" providerId="LiveId" clId="{A7461990-6497-4278-AB9C-610730E3C95A}" dt="2026-05-07T07:21:17.168" v="1030" actId="20577"/>
          <ac:spMkLst>
            <pc:docMk/>
            <pc:sldMk cId="1496800714" sldId="312"/>
            <ac:spMk id="3" creationId="{4606D617-3FCD-B3EE-1EE4-F1B67C6C156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b13f78f9c7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3b13f78f9c7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8.45am</a:t>
            </a:r>
            <a:endParaRPr/>
          </a:p>
        </p:txBody>
      </p:sp>
      <p:sp>
        <p:nvSpPr>
          <p:cNvPr id="88" name="Google Shape;88;g3b13f78f9c7_0_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78ea96a712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g378ea96a712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g378ea96a712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Jo - 8,50</a:t>
            </a:r>
            <a:endParaRPr/>
          </a:p>
        </p:txBody>
      </p:sp>
      <p:sp>
        <p:nvSpPr>
          <p:cNvPr id="108" name="Google Shape;10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257da8728c2_1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g257da8728c2_1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Jo </a:t>
            </a:r>
            <a:endParaRPr/>
          </a:p>
        </p:txBody>
      </p:sp>
      <p:sp>
        <p:nvSpPr>
          <p:cNvPr id="115" name="Google Shape;115;g257da8728c2_1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b13f78f9c7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g3b13f78f9c7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Jo </a:t>
            </a:r>
            <a:endParaRPr/>
          </a:p>
        </p:txBody>
      </p:sp>
      <p:sp>
        <p:nvSpPr>
          <p:cNvPr id="122" name="Google Shape;122;g3b13f78f9c7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d695ce643e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3d695ce643e_0_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8" name="Google Shape;128;g3d695ce643e_0_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3d695ce643e_0_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g3d695ce643e_0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GB" b="1">
                <a:solidFill>
                  <a:srgbClr val="3D4956"/>
                </a:solidFill>
              </a:rPr>
              <a:t>EAL learners / language deprived - make the point  - the same strategies though not the same children in the same groups: rapid catch up for EAL learners - </a:t>
            </a:r>
            <a:r>
              <a:rPr lang="en-GB">
                <a:solidFill>
                  <a:srgbClr val="3D4956"/>
                </a:solidFill>
              </a:rPr>
              <a:t>Benefit to having 1 language already</a:t>
            </a:r>
            <a:endParaRPr/>
          </a:p>
        </p:txBody>
      </p:sp>
      <p:sp>
        <p:nvSpPr>
          <p:cNvPr id="135" name="Google Shape;135;g3d695ce643e_0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d1bb4453fb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d1bb4453fb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JO</a:t>
            </a:r>
            <a:endParaRPr/>
          </a:p>
          <a:p>
            <a:pPr marL="0" lvl="0" indent="0" algn="l" rtl="0">
              <a:lnSpc>
                <a:spcPct val="90000"/>
              </a:lnSpc>
              <a:spcBef>
                <a:spcPts val="0"/>
              </a:spcBef>
              <a:spcAft>
                <a:spcPts val="0"/>
              </a:spcAft>
              <a:buClr>
                <a:schemeClr val="dk1"/>
              </a:buClr>
              <a:buSzPts val="1100"/>
              <a:buFont typeface="Arial"/>
              <a:buNone/>
            </a:pPr>
            <a:r>
              <a:rPr lang="en-GB">
                <a:solidFill>
                  <a:srgbClr val="3D4956"/>
                </a:solidFill>
              </a:rPr>
              <a:t>Parallel tracks: phonics and word reading on one, language comprehension on another - the 2 converge - clear and explicit teaching of each element</a:t>
            </a:r>
            <a:endParaRPr>
              <a:solidFill>
                <a:srgbClr val="3D4956"/>
              </a:solidFill>
            </a:endParaRPr>
          </a:p>
          <a:p>
            <a:pPr marL="0" lvl="0" indent="0" algn="l" rtl="0">
              <a:lnSpc>
                <a:spcPct val="90000"/>
              </a:lnSpc>
              <a:spcBef>
                <a:spcPts val="0"/>
              </a:spcBef>
              <a:spcAft>
                <a:spcPts val="0"/>
              </a:spcAft>
              <a:buClr>
                <a:schemeClr val="dk1"/>
              </a:buClr>
              <a:buSzPts val="1100"/>
              <a:buFont typeface="Arial"/>
              <a:buNone/>
            </a:pPr>
            <a:endParaRPr>
              <a:solidFill>
                <a:srgbClr val="3D4956"/>
              </a:solidFill>
            </a:endParaRPr>
          </a:p>
        </p:txBody>
      </p:sp>
      <p:sp>
        <p:nvSpPr>
          <p:cNvPr id="141" name="Google Shape;141;g3d1bb4453fb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d695ce643e_0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d695ce643e_0_1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100"/>
              <a:buFont typeface="Arial"/>
              <a:buNone/>
            </a:pPr>
            <a:r>
              <a:rPr lang="en-GB">
                <a:solidFill>
                  <a:srgbClr val="3D4956"/>
                </a:solidFill>
              </a:rPr>
              <a:t>Phonics teaching - don’t put EAL learners in LA groups for phonics</a:t>
            </a:r>
            <a:endParaRPr/>
          </a:p>
        </p:txBody>
      </p:sp>
      <p:sp>
        <p:nvSpPr>
          <p:cNvPr id="151" name="Google Shape;151;g3d695ce643e_0_1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d695ce643e_0_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d695ce643e_0_1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g3d695ce643e_0_19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d695ce643e_0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d695ce643e_0_1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g3d695ce643e_0_18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d695ce643e_0_1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d695ce643e_0_19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g3d695ce643e_0_19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3d1bb4453fb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3d1bb4453fb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89" name="Google Shape;189;g3d1bb4453fb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d695ce643e_0_2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d695ce643e_0_2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g3d695ce643e_0_2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d6eab6086d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d6eab6086d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ES</a:t>
            </a:r>
            <a:endParaRPr/>
          </a:p>
        </p:txBody>
      </p:sp>
      <p:sp>
        <p:nvSpPr>
          <p:cNvPr id="203" name="Google Shape;203;g3d6eab6086d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d6eab6086d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d6eab6086d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ES</a:t>
            </a:r>
            <a:endParaRPr/>
          </a:p>
        </p:txBody>
      </p:sp>
      <p:sp>
        <p:nvSpPr>
          <p:cNvPr id="210" name="Google Shape;210;g3d6eab6086d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d6eab6086d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d6eab6086d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ES</a:t>
            </a:r>
            <a:endParaRPr/>
          </a:p>
        </p:txBody>
      </p:sp>
      <p:sp>
        <p:nvSpPr>
          <p:cNvPr id="217" name="Google Shape;217;g3d6eab6086d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d1bb4453fb_0_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d1bb4453fb_0_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4" name="Google Shape;224;g3d1bb4453fb_0_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d1bb4453fb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g3d1bb4453fb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Jo - </a:t>
            </a:r>
            <a:r>
              <a:rPr lang="en-GB">
                <a:solidFill>
                  <a:srgbClr val="3D4956"/>
                </a:solidFill>
              </a:rPr>
              <a:t>What is good for EAL is good for all of them!!</a:t>
            </a:r>
            <a:endParaRPr>
              <a:solidFill>
                <a:srgbClr val="3D4956"/>
              </a:solidFill>
            </a:endParaRPr>
          </a:p>
          <a:p>
            <a:pPr marL="0" lvl="0" indent="0" algn="l" rtl="0">
              <a:lnSpc>
                <a:spcPct val="90000"/>
              </a:lnSpc>
              <a:spcBef>
                <a:spcPts val="0"/>
              </a:spcBef>
              <a:spcAft>
                <a:spcPts val="0"/>
              </a:spcAft>
              <a:buClr>
                <a:schemeClr val="dk1"/>
              </a:buClr>
              <a:buSzPts val="1100"/>
              <a:buFont typeface="Arial"/>
              <a:buNone/>
            </a:pPr>
            <a:r>
              <a:rPr lang="en-GB">
                <a:solidFill>
                  <a:srgbClr val="3D4956"/>
                </a:solidFill>
              </a:rPr>
              <a:t>What is good for SEN…</a:t>
            </a:r>
            <a:endParaRPr>
              <a:solidFill>
                <a:srgbClr val="3D4956"/>
              </a:solidFill>
            </a:endParaRPr>
          </a:p>
          <a:p>
            <a:pPr marL="0" lvl="0" indent="0" algn="l" rtl="0">
              <a:lnSpc>
                <a:spcPct val="90000"/>
              </a:lnSpc>
              <a:spcBef>
                <a:spcPts val="0"/>
              </a:spcBef>
              <a:spcAft>
                <a:spcPts val="0"/>
              </a:spcAft>
              <a:buClr>
                <a:schemeClr val="dk1"/>
              </a:buClr>
              <a:buSzPts val="1100"/>
              <a:buFont typeface="Arial"/>
              <a:buNone/>
            </a:pPr>
            <a:r>
              <a:rPr lang="en-GB">
                <a:solidFill>
                  <a:srgbClr val="3D4956"/>
                </a:solidFill>
              </a:rPr>
              <a:t>Visuals for vocab</a:t>
            </a:r>
            <a:endParaRPr>
              <a:solidFill>
                <a:srgbClr val="3D4956"/>
              </a:solidFill>
            </a:endParaRPr>
          </a:p>
          <a:p>
            <a:pPr marL="0" lvl="0" indent="0" algn="l" rtl="0">
              <a:lnSpc>
                <a:spcPct val="90000"/>
              </a:lnSpc>
              <a:spcBef>
                <a:spcPts val="0"/>
              </a:spcBef>
              <a:spcAft>
                <a:spcPts val="0"/>
              </a:spcAft>
              <a:buClr>
                <a:schemeClr val="dk1"/>
              </a:buClr>
              <a:buSzPts val="1100"/>
              <a:buFont typeface="Arial"/>
              <a:buNone/>
            </a:pPr>
            <a:r>
              <a:rPr lang="en-GB">
                <a:solidFill>
                  <a:srgbClr val="3D4956"/>
                </a:solidFill>
              </a:rPr>
              <a:t>Avoid cognitive load</a:t>
            </a:r>
            <a:endParaRPr/>
          </a:p>
        </p:txBody>
      </p:sp>
      <p:sp>
        <p:nvSpPr>
          <p:cNvPr id="231" name="Google Shape;231;g3d1bb4453fb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d198fe0c98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3d198fe0c98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Monika - 9.40 - 10.00</a:t>
            </a:r>
            <a:endParaRPr/>
          </a:p>
          <a:p>
            <a:pPr marL="0" lvl="0" indent="0" algn="l" rtl="0">
              <a:lnSpc>
                <a:spcPct val="100000"/>
              </a:lnSpc>
              <a:spcBef>
                <a:spcPts val="0"/>
              </a:spcBef>
              <a:spcAft>
                <a:spcPts val="0"/>
              </a:spcAft>
              <a:buSzPts val="1400"/>
              <a:buNone/>
            </a:pPr>
            <a:r>
              <a:rPr lang="en-GB"/>
              <a:t>Self regulation strategies</a:t>
            </a:r>
            <a:endParaRPr/>
          </a:p>
          <a:p>
            <a:pPr marL="0" lvl="0" indent="0" algn="l" rtl="0">
              <a:lnSpc>
                <a:spcPct val="100000"/>
              </a:lnSpc>
              <a:spcBef>
                <a:spcPts val="0"/>
              </a:spcBef>
              <a:spcAft>
                <a:spcPts val="0"/>
              </a:spcAft>
              <a:buSzPts val="1400"/>
              <a:buNone/>
            </a:pPr>
            <a:endParaRPr/>
          </a:p>
        </p:txBody>
      </p:sp>
      <p:sp>
        <p:nvSpPr>
          <p:cNvPr id="252" name="Google Shape;252;g3d198fe0c98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d6ebd483a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g3d6ebd483a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Monika - 9.40 - 10.00</a:t>
            </a:r>
            <a:endParaRPr/>
          </a:p>
        </p:txBody>
      </p:sp>
      <p:sp>
        <p:nvSpPr>
          <p:cNvPr id="259" name="Google Shape;259;g3d6ebd483a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d6ebd483af_0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g3d6ebd483af_0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Monika - 9.40 - 10.00</a:t>
            </a:r>
            <a:endParaRPr/>
          </a:p>
        </p:txBody>
      </p:sp>
      <p:sp>
        <p:nvSpPr>
          <p:cNvPr id="266" name="Google Shape;266;g3d6ebd483af_0_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25</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d6ebd483af_0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 name="Google Shape;281;g3d6ebd483af_0_1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Monika - 9.40 - 10.00</a:t>
            </a:r>
            <a:endParaRPr/>
          </a:p>
          <a:p>
            <a:pPr marL="0" lvl="0" indent="0" algn="l" rtl="0">
              <a:lnSpc>
                <a:spcPct val="100000"/>
              </a:lnSpc>
              <a:spcBef>
                <a:spcPts val="0"/>
              </a:spcBef>
              <a:spcAft>
                <a:spcPts val="0"/>
              </a:spcAft>
              <a:buSzPts val="1400"/>
              <a:buNone/>
            </a:pPr>
            <a:r>
              <a:rPr lang="en-GB"/>
              <a:t>4 week forgetting curve - </a:t>
            </a:r>
            <a:r>
              <a:rPr lang="en-GB">
                <a:solidFill>
                  <a:srgbClr val="0A0A0A"/>
                </a:solidFill>
                <a:highlight>
                  <a:srgbClr val="FFFFFF"/>
                </a:highlight>
                <a:latin typeface="Arial"/>
                <a:ea typeface="Arial"/>
                <a:cs typeface="Arial"/>
                <a:sym typeface="Arial"/>
              </a:rPr>
              <a:t>The forgetting curve represents the rapid decline of memory retention over time, often reaching roughly 50% to 90% loss of new, unreviewed information within just a few days to a week. </a:t>
            </a:r>
            <a:r>
              <a:rPr lang="en-GB">
                <a:solidFill>
                  <a:srgbClr val="001D35"/>
                </a:solidFill>
                <a:highlight>
                  <a:srgbClr val="D3E3FD"/>
                </a:highlight>
                <a:latin typeface="Arial"/>
                <a:ea typeface="Arial"/>
                <a:cs typeface="Arial"/>
                <a:sym typeface="Arial"/>
              </a:rPr>
              <a:t>By the end of 30 days (roughly 4 weeks), retention can drop to as low as 5% without active recall or spaced repetition</a:t>
            </a:r>
            <a:r>
              <a:rPr lang="en-GB">
                <a:solidFill>
                  <a:srgbClr val="0A0A0A"/>
                </a:solidFill>
                <a:highlight>
                  <a:srgbClr val="FFFFFF"/>
                </a:highlight>
                <a:latin typeface="Arial"/>
                <a:ea typeface="Arial"/>
                <a:cs typeface="Arial"/>
                <a:sym typeface="Arial"/>
              </a:rPr>
              <a:t>.</a:t>
            </a:r>
            <a:r>
              <a:rPr lang="en-GB" sz="1100">
                <a:latin typeface="Arial"/>
                <a:ea typeface="Arial"/>
                <a:cs typeface="Arial"/>
                <a:sym typeface="Arial"/>
              </a:rPr>
              <a:t> </a:t>
            </a:r>
            <a:endParaRPr/>
          </a:p>
        </p:txBody>
      </p:sp>
      <p:sp>
        <p:nvSpPr>
          <p:cNvPr id="282" name="Google Shape;282;g3d6ebd483af_0_1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26</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10.00 - 10.15 - Marissa</a:t>
            </a:r>
            <a:endParaRPr/>
          </a:p>
        </p:txBody>
      </p:sp>
      <p:sp>
        <p:nvSpPr>
          <p:cNvPr id="244" name="Google Shape;244;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67FD32C0-6FDD-E273-0060-196015522ADA}"/>
            </a:ext>
          </a:extLst>
        </p:cNvPr>
        <p:cNvGrpSpPr/>
        <p:nvPr/>
      </p:nvGrpSpPr>
      <p:grpSpPr>
        <a:xfrm>
          <a:off x="0" y="0"/>
          <a:ext cx="0" cy="0"/>
          <a:chOff x="0" y="0"/>
          <a:chExt cx="0" cy="0"/>
        </a:xfrm>
      </p:grpSpPr>
      <p:sp>
        <p:nvSpPr>
          <p:cNvPr id="242" name="Google Shape;242;p32:notes">
            <a:extLst>
              <a:ext uri="{FF2B5EF4-FFF2-40B4-BE49-F238E27FC236}">
                <a16:creationId xmlns:a16="http://schemas.microsoft.com/office/drawing/2014/main" id="{C1D65D8B-71FE-6AFE-2B33-C0557904133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2:notes">
            <a:extLst>
              <a:ext uri="{FF2B5EF4-FFF2-40B4-BE49-F238E27FC236}">
                <a16:creationId xmlns:a16="http://schemas.microsoft.com/office/drawing/2014/main" id="{CCC0AB6F-EC6C-E566-2F72-42A0F361B44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10.00 - 10.15 - Marissa</a:t>
            </a:r>
            <a:endParaRPr/>
          </a:p>
        </p:txBody>
      </p:sp>
      <p:sp>
        <p:nvSpPr>
          <p:cNvPr id="244" name="Google Shape;244;p32:notes">
            <a:extLst>
              <a:ext uri="{FF2B5EF4-FFF2-40B4-BE49-F238E27FC236}">
                <a16:creationId xmlns:a16="http://schemas.microsoft.com/office/drawing/2014/main" id="{7FA32609-27A0-9940-333D-A09F999B302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28</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84813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a:extLst>
            <a:ext uri="{FF2B5EF4-FFF2-40B4-BE49-F238E27FC236}">
              <a16:creationId xmlns:a16="http://schemas.microsoft.com/office/drawing/2014/main" id="{3B51EE52-8A0F-62CB-B1B0-8660E77AF4CD}"/>
            </a:ext>
          </a:extLst>
        </p:cNvPr>
        <p:cNvGrpSpPr/>
        <p:nvPr/>
      </p:nvGrpSpPr>
      <p:grpSpPr>
        <a:xfrm>
          <a:off x="0" y="0"/>
          <a:ext cx="0" cy="0"/>
          <a:chOff x="0" y="0"/>
          <a:chExt cx="0" cy="0"/>
        </a:xfrm>
      </p:grpSpPr>
      <p:sp>
        <p:nvSpPr>
          <p:cNvPr id="242" name="Google Shape;242;p32:notes">
            <a:extLst>
              <a:ext uri="{FF2B5EF4-FFF2-40B4-BE49-F238E27FC236}">
                <a16:creationId xmlns:a16="http://schemas.microsoft.com/office/drawing/2014/main" id="{54308671-28FB-DB44-732F-E9FCCB32B7E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32:notes">
            <a:extLst>
              <a:ext uri="{FF2B5EF4-FFF2-40B4-BE49-F238E27FC236}">
                <a16:creationId xmlns:a16="http://schemas.microsoft.com/office/drawing/2014/main" id="{2DFFF5A5-52CA-4628-69DD-F558D777C7B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10.00 - 10.15 - Marissa</a:t>
            </a:r>
            <a:endParaRPr/>
          </a:p>
        </p:txBody>
      </p:sp>
      <p:sp>
        <p:nvSpPr>
          <p:cNvPr id="244" name="Google Shape;244;p32:notes">
            <a:extLst>
              <a:ext uri="{FF2B5EF4-FFF2-40B4-BE49-F238E27FC236}">
                <a16:creationId xmlns:a16="http://schemas.microsoft.com/office/drawing/2014/main" id="{507BD2D2-442A-00AC-50A8-79FB88E55DC9}"/>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GB" sz="14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189042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10.15 - 10.30</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d83bcc3119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d83bcc3119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4" name="Google Shape;264;g3d83bcc3119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d83bcc3119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3d83bcc3119_0_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Emma -10.30 - 10.40</a:t>
            </a:r>
            <a:endParaRPr/>
          </a:p>
        </p:txBody>
      </p:sp>
      <p:sp>
        <p:nvSpPr>
          <p:cNvPr id="258" name="Google Shape;258;g3d83bcc3119_0_1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32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d83bcc3119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d83bcc3119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d83bcc3119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d83bcc3119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3d83bcc3119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g3d83bcc3119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3d83bcc3119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3d83bcc3119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g3d83bcc3119_0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35</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d83bcc3119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d83bcc3119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g3d83bcc3119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36</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d83bcc3119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8" name="Google Shape;298;g3d83bcc3119_0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g3d83bcc3119_0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d83bcc3119_0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d83bcc3119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6" name="Google Shape;306;g3d83bcc3119_0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38</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39</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3d83bcc3119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5" name="Google Shape;325;g3d83bcc3119_0_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Emma -10.30 - 10.40</a:t>
            </a:r>
            <a:endParaRPr/>
          </a:p>
        </p:txBody>
      </p:sp>
      <p:sp>
        <p:nvSpPr>
          <p:cNvPr id="326" name="Google Shape;326;g3d83bcc3119_0_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40</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3d83bcc3119_0_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3d83bcc3119_0_8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2" name="Google Shape;332;g3d83bcc3119_0_8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41</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d83bcc3119_0_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8" name="Google Shape;338;g3d83bcc3119_0_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g3d83bcc3119_0_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42</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3d83bcc3119_0_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3d83bcc3119_0_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6" name="Google Shape;346;g3d83bcc3119_0_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43</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d1bb4453fb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3d1bb4453fb_0_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11.15 - 11.30 - Jo- the right text</a:t>
            </a:r>
            <a:endParaRPr/>
          </a:p>
          <a:p>
            <a:pPr marL="0" lvl="0" indent="0" algn="l" rtl="0">
              <a:lnSpc>
                <a:spcPct val="100000"/>
              </a:lnSpc>
              <a:spcBef>
                <a:spcPts val="0"/>
              </a:spcBef>
              <a:spcAft>
                <a:spcPts val="0"/>
              </a:spcAft>
              <a:buSzPts val="1400"/>
              <a:buNone/>
            </a:pPr>
            <a:endParaRPr/>
          </a:p>
        </p:txBody>
      </p:sp>
      <p:sp>
        <p:nvSpPr>
          <p:cNvPr id="352" name="Google Shape;352;g3d1bb4453fb_0_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44</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d1bb4453fb_0_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3d1bb4453fb_0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g3d1bb4453fb_0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45</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d695ce643e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g3d695ce643e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6" name="Google Shape;366;g3d695ce643e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46</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d695ce643e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g3d695ce643e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g3d695ce643e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47</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3d695ce643e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3d695ce643e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g3d695ce643e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48</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d695ce643e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6" name="Google Shape;386;g3d695ce643e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Jo 11.25 - 11.30</a:t>
            </a:r>
            <a:endParaRPr/>
          </a:p>
        </p:txBody>
      </p:sp>
      <p:sp>
        <p:nvSpPr>
          <p:cNvPr id="387" name="Google Shape;387;g3d695ce643e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49</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d1bb4453fb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g3d1bb4453fb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Jo 11.30 - 11.40</a:t>
            </a:r>
            <a:endParaRPr/>
          </a:p>
          <a:p>
            <a:pPr marL="0" lvl="0" indent="0" algn="l" rtl="0">
              <a:spcBef>
                <a:spcPts val="0"/>
              </a:spcBef>
              <a:spcAft>
                <a:spcPts val="0"/>
              </a:spcAft>
              <a:buClr>
                <a:schemeClr val="dk1"/>
              </a:buClr>
              <a:buSzPts val="1400"/>
              <a:buFont typeface="Arial"/>
              <a:buNone/>
            </a:pPr>
            <a:r>
              <a:rPr lang="en-GB"/>
              <a:t>Reminders to finish</a:t>
            </a:r>
            <a:endParaRPr/>
          </a:p>
          <a:p>
            <a:pPr marL="0" lvl="0" indent="0" algn="l" rtl="0">
              <a:spcBef>
                <a:spcPts val="0"/>
              </a:spcBef>
              <a:spcAft>
                <a:spcPts val="0"/>
              </a:spcAft>
              <a:buClr>
                <a:schemeClr val="dk1"/>
              </a:buClr>
              <a:buSzPts val="1400"/>
              <a:buFont typeface="Arial"/>
              <a:buNone/>
            </a:pPr>
            <a:r>
              <a:rPr lang="en-GB"/>
              <a:t> / immersion in language / modelling / dual coding in vocabulary / opportunities to talk / structuring talk / new words build on words you already have</a:t>
            </a:r>
            <a:endParaRPr/>
          </a:p>
        </p:txBody>
      </p:sp>
      <p:sp>
        <p:nvSpPr>
          <p:cNvPr id="394" name="Google Shape;394;g3d1bb4453fb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50</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d1bb4453fb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d1bb4453fb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a:t>Jo</a:t>
            </a:r>
            <a:endParaRPr/>
          </a:p>
          <a:p>
            <a:pPr marL="0" lvl="0" indent="0" algn="l" rtl="0">
              <a:spcBef>
                <a:spcPts val="0"/>
              </a:spcBef>
              <a:spcAft>
                <a:spcPts val="0"/>
              </a:spcAft>
              <a:buClr>
                <a:schemeClr val="dk1"/>
              </a:buClr>
              <a:buSzPts val="1400"/>
              <a:buFont typeface="Arial"/>
              <a:buNone/>
            </a:pPr>
            <a:r>
              <a:rPr lang="en-GB"/>
              <a:t>Reminders to finish</a:t>
            </a:r>
            <a:endParaRPr/>
          </a:p>
          <a:p>
            <a:pPr marL="0" lvl="0" indent="0" algn="l" rtl="0">
              <a:spcBef>
                <a:spcPts val="0"/>
              </a:spcBef>
              <a:spcAft>
                <a:spcPts val="0"/>
              </a:spcAft>
              <a:buClr>
                <a:schemeClr val="dk1"/>
              </a:buClr>
              <a:buSzPts val="1400"/>
              <a:buFont typeface="Arial"/>
              <a:buNone/>
            </a:pPr>
            <a:r>
              <a:rPr lang="en-GB"/>
              <a:t> / immersion in language / modelling / dual coding in vocabulary / opportunities to talk / structuring talk / new words build on words you already have</a:t>
            </a:r>
            <a:endParaRPr/>
          </a:p>
        </p:txBody>
      </p:sp>
      <p:sp>
        <p:nvSpPr>
          <p:cNvPr id="400" name="Google Shape;400;g3d1bb4453fb_0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51</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3d6eab6086d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3d6eab6086d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g3d6eab6086d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52</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c6e7290ca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3c6e7290ca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11.35am Jo</a:t>
            </a:r>
            <a:endParaRPr/>
          </a:p>
        </p:txBody>
      </p:sp>
      <p:sp>
        <p:nvSpPr>
          <p:cNvPr id="415" name="Google Shape;415;g3c6e7290ca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53</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1" name="Google Shape;421;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GB"/>
              <a:t>11.37 - Talk about ideas for next year / put on post its as well as in Evaluation - because there are leaders that are new - repeating content - can send someone else</a:t>
            </a:r>
            <a:endParaRPr/>
          </a:p>
          <a:p>
            <a:pPr marL="0" lvl="0" indent="0" algn="l" rtl="0">
              <a:lnSpc>
                <a:spcPct val="100000"/>
              </a:lnSpc>
              <a:spcBef>
                <a:spcPts val="0"/>
              </a:spcBef>
              <a:spcAft>
                <a:spcPts val="0"/>
              </a:spcAft>
              <a:buSzPts val="1400"/>
              <a:buNone/>
            </a:pPr>
            <a:r>
              <a:rPr lang="en-GB"/>
              <a:t>Parents / reading for pleasure???? / guided reading?? How to adapt LW? / book corners - reading in the environment? - for national year of reading</a:t>
            </a:r>
            <a:endParaRPr/>
          </a:p>
        </p:txBody>
      </p:sp>
      <p:sp>
        <p:nvSpPr>
          <p:cNvPr id="422" name="Google Shape;422;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54</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8" name="Google Shape;42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3b13f78f9c7_0_21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4" name="Google Shape;434;g3b13f78f9c7_0_21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5" name="Google Shape;435;g3b13f78f9c7_0_21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GB"/>
              <a:t>56</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8"/>
        <p:cNvGrpSpPr/>
        <p:nvPr/>
      </p:nvGrpSpPr>
      <p:grpSpPr>
        <a:xfrm>
          <a:off x="0" y="0"/>
          <a:ext cx="0" cy="0"/>
          <a:chOff x="0" y="0"/>
          <a:chExt cx="0" cy="0"/>
        </a:xfrm>
      </p:grpSpPr>
      <p:sp>
        <p:nvSpPr>
          <p:cNvPr id="19" name="Google Shape;19;p1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D4956"/>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1" name="Google Shape;21;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581400" y="382619"/>
            <a:ext cx="843686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5"/>
          <p:cNvSpPr txBox="1">
            <a:spLocks noGrp="1"/>
          </p:cNvSpPr>
          <p:nvPr>
            <p:ph type="body" idx="1"/>
          </p:nvPr>
        </p:nvSpPr>
        <p:spPr>
          <a:xfrm>
            <a:off x="3581400" y="1825625"/>
            <a:ext cx="8436864"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grpSp>
        <p:nvGrpSpPr>
          <p:cNvPr id="30" name="Google Shape;30;p5"/>
          <p:cNvGrpSpPr/>
          <p:nvPr/>
        </p:nvGrpSpPr>
        <p:grpSpPr>
          <a:xfrm>
            <a:off x="0" y="1825625"/>
            <a:ext cx="3543452" cy="3607628"/>
            <a:chOff x="609600" y="1622738"/>
            <a:chExt cx="3543452" cy="3607628"/>
          </a:xfrm>
        </p:grpSpPr>
        <p:pic>
          <p:nvPicPr>
            <p:cNvPr id="31" name="Google Shape;31;p5"/>
            <p:cNvPicPr preferRelativeResize="0"/>
            <p:nvPr/>
          </p:nvPicPr>
          <p:blipFill rotWithShape="1">
            <a:blip r:embed="rId2">
              <a:alphaModFix/>
            </a:blip>
            <a:srcRect l="41325" t="43067" r="43225" b="31333"/>
            <a:stretch/>
          </p:blipFill>
          <p:spPr>
            <a:xfrm>
              <a:off x="609600" y="1777682"/>
              <a:ext cx="3543452" cy="3302635"/>
            </a:xfrm>
            <a:prstGeom prst="rect">
              <a:avLst/>
            </a:prstGeom>
            <a:noFill/>
            <a:ln>
              <a:noFill/>
            </a:ln>
          </p:spPr>
        </p:pic>
        <p:sp>
          <p:nvSpPr>
            <p:cNvPr id="32" name="Google Shape;32;p5"/>
            <p:cNvSpPr/>
            <p:nvPr/>
          </p:nvSpPr>
          <p:spPr>
            <a:xfrm>
              <a:off x="609600" y="1622738"/>
              <a:ext cx="3543452" cy="154944"/>
            </a:xfrm>
            <a:prstGeom prst="rect">
              <a:avLst/>
            </a:prstGeom>
            <a:solidFill>
              <a:srgbClr val="B3D1EC"/>
            </a:solidFill>
            <a:ln w="12700" cap="flat" cmpd="sng">
              <a:solidFill>
                <a:srgbClr val="B3D1E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3" name="Google Shape;33;p5"/>
            <p:cNvSpPr/>
            <p:nvPr/>
          </p:nvSpPr>
          <p:spPr>
            <a:xfrm>
              <a:off x="609600" y="5080317"/>
              <a:ext cx="3543452" cy="150049"/>
            </a:xfrm>
            <a:prstGeom prst="rect">
              <a:avLst/>
            </a:prstGeom>
            <a:solidFill>
              <a:srgbClr val="6DC6DA"/>
            </a:solidFill>
            <a:ln w="12700" cap="flat" cmpd="sng">
              <a:solidFill>
                <a:srgbClr val="6DC6D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4"/>
        <p:cNvGrpSpPr/>
        <p:nvPr/>
      </p:nvGrpSpPr>
      <p:grpSpPr>
        <a:xfrm>
          <a:off x="0" y="0"/>
          <a:ext cx="0" cy="0"/>
          <a:chOff x="0" y="0"/>
          <a:chExt cx="0" cy="0"/>
        </a:xfrm>
      </p:grpSpPr>
      <p:sp>
        <p:nvSpPr>
          <p:cNvPr id="35" name="Google Shape;35;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D495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5">
  <p:cSld name="TITLE_AND_BODY_6">
    <p:spTree>
      <p:nvGrpSpPr>
        <p:cNvPr id="1" name="Shape 39"/>
        <p:cNvGrpSpPr/>
        <p:nvPr/>
      </p:nvGrpSpPr>
      <p:grpSpPr>
        <a:xfrm>
          <a:off x="0" y="0"/>
          <a:ext cx="0" cy="0"/>
          <a:chOff x="0" y="0"/>
          <a:chExt cx="0" cy="0"/>
        </a:xfrm>
      </p:grpSpPr>
      <p:grpSp>
        <p:nvGrpSpPr>
          <p:cNvPr id="40" name="Google Shape;40;g38498b7ae9a_0_170"/>
          <p:cNvGrpSpPr/>
          <p:nvPr/>
        </p:nvGrpSpPr>
        <p:grpSpPr>
          <a:xfrm>
            <a:off x="834621" y="399168"/>
            <a:ext cx="1332416" cy="1332416"/>
            <a:chOff x="348199" y="179450"/>
            <a:chExt cx="1116300" cy="1116300"/>
          </a:xfrm>
        </p:grpSpPr>
        <p:sp>
          <p:nvSpPr>
            <p:cNvPr id="41" name="Google Shape;41;g38498b7ae9a_0_170"/>
            <p:cNvSpPr/>
            <p:nvPr/>
          </p:nvSpPr>
          <p:spPr>
            <a:xfrm rot="-5400000">
              <a:off x="574557" y="405788"/>
              <a:ext cx="663600" cy="663600"/>
            </a:xfrm>
            <a:prstGeom prst="pie">
              <a:avLst>
                <a:gd name="adj1" fmla="val 10792838"/>
                <a:gd name="adj2" fmla="val 16200000"/>
              </a:avLst>
            </a:prstGeom>
            <a:solidFill>
              <a:schemeClr val="dk2">
                <a:alpha val="11764"/>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sp>
          <p:nvSpPr>
            <p:cNvPr id="42" name="Google Shape;42;g38498b7ae9a_0_170"/>
            <p:cNvSpPr/>
            <p:nvPr/>
          </p:nvSpPr>
          <p:spPr>
            <a:xfrm rot="-5400000">
              <a:off x="348199" y="179450"/>
              <a:ext cx="1116300" cy="1116300"/>
            </a:xfrm>
            <a:prstGeom prst="pie">
              <a:avLst>
                <a:gd name="adj1" fmla="val 10792838"/>
                <a:gd name="adj2" fmla="val 16200000"/>
              </a:avLst>
            </a:prstGeom>
            <a:solidFill>
              <a:schemeClr val="dk2">
                <a:alpha val="11764"/>
              </a:schemeClr>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rgbClr val="000000"/>
                </a:solidFill>
                <a:latin typeface="Arial"/>
                <a:ea typeface="Arial"/>
                <a:cs typeface="Arial"/>
                <a:sym typeface="Arial"/>
              </a:endParaRPr>
            </a:p>
          </p:txBody>
        </p:sp>
      </p:grpSp>
      <p:sp>
        <p:nvSpPr>
          <p:cNvPr id="43" name="Google Shape;43;g38498b7ae9a_0_170"/>
          <p:cNvSpPr txBox="1">
            <a:spLocks noGrp="1"/>
          </p:cNvSpPr>
          <p:nvPr>
            <p:ph type="title"/>
          </p:nvPr>
        </p:nvSpPr>
        <p:spPr>
          <a:xfrm>
            <a:off x="1738400" y="798100"/>
            <a:ext cx="9374100" cy="13323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3700"/>
              <a:buNone/>
              <a:defRPr sz="1900"/>
            </a:lvl1pPr>
            <a:lvl2pPr lvl="1" algn="l">
              <a:lnSpc>
                <a:spcPct val="100000"/>
              </a:lnSpc>
              <a:spcBef>
                <a:spcPts val="0"/>
              </a:spcBef>
              <a:spcAft>
                <a:spcPts val="0"/>
              </a:spcAft>
              <a:buSzPts val="3700"/>
              <a:buNone/>
              <a:defRPr sz="1900"/>
            </a:lvl2pPr>
            <a:lvl3pPr lvl="2" algn="l">
              <a:lnSpc>
                <a:spcPct val="100000"/>
              </a:lnSpc>
              <a:spcBef>
                <a:spcPts val="0"/>
              </a:spcBef>
              <a:spcAft>
                <a:spcPts val="0"/>
              </a:spcAft>
              <a:buSzPts val="3700"/>
              <a:buNone/>
              <a:defRPr sz="1900"/>
            </a:lvl3pPr>
            <a:lvl4pPr lvl="3" algn="l">
              <a:lnSpc>
                <a:spcPct val="100000"/>
              </a:lnSpc>
              <a:spcBef>
                <a:spcPts val="0"/>
              </a:spcBef>
              <a:spcAft>
                <a:spcPts val="0"/>
              </a:spcAft>
              <a:buSzPts val="3700"/>
              <a:buNone/>
              <a:defRPr sz="1900"/>
            </a:lvl4pPr>
            <a:lvl5pPr lvl="4" algn="l">
              <a:lnSpc>
                <a:spcPct val="100000"/>
              </a:lnSpc>
              <a:spcBef>
                <a:spcPts val="0"/>
              </a:spcBef>
              <a:spcAft>
                <a:spcPts val="0"/>
              </a:spcAft>
              <a:buSzPts val="3700"/>
              <a:buNone/>
              <a:defRPr sz="1900"/>
            </a:lvl5pPr>
            <a:lvl6pPr lvl="5" algn="l">
              <a:lnSpc>
                <a:spcPct val="100000"/>
              </a:lnSpc>
              <a:spcBef>
                <a:spcPts val="0"/>
              </a:spcBef>
              <a:spcAft>
                <a:spcPts val="0"/>
              </a:spcAft>
              <a:buSzPts val="3700"/>
              <a:buNone/>
              <a:defRPr sz="1900"/>
            </a:lvl6pPr>
            <a:lvl7pPr lvl="6" algn="l">
              <a:lnSpc>
                <a:spcPct val="100000"/>
              </a:lnSpc>
              <a:spcBef>
                <a:spcPts val="0"/>
              </a:spcBef>
              <a:spcAft>
                <a:spcPts val="0"/>
              </a:spcAft>
              <a:buSzPts val="3700"/>
              <a:buNone/>
              <a:defRPr sz="1900"/>
            </a:lvl7pPr>
            <a:lvl8pPr lvl="7" algn="l">
              <a:lnSpc>
                <a:spcPct val="100000"/>
              </a:lnSpc>
              <a:spcBef>
                <a:spcPts val="0"/>
              </a:spcBef>
              <a:spcAft>
                <a:spcPts val="0"/>
              </a:spcAft>
              <a:buSzPts val="3700"/>
              <a:buNone/>
              <a:defRPr sz="1900"/>
            </a:lvl8pPr>
            <a:lvl9pPr lvl="8" algn="l">
              <a:lnSpc>
                <a:spcPct val="100000"/>
              </a:lnSpc>
              <a:spcBef>
                <a:spcPts val="0"/>
              </a:spcBef>
              <a:spcAft>
                <a:spcPts val="0"/>
              </a:spcAft>
              <a:buSzPts val="3700"/>
              <a:buNone/>
              <a:defRPr sz="1900"/>
            </a:lvl9pPr>
          </a:lstStyle>
          <a:p>
            <a:endParaRPr/>
          </a:p>
        </p:txBody>
      </p:sp>
      <p:sp>
        <p:nvSpPr>
          <p:cNvPr id="44" name="Google Shape;44;g38498b7ae9a_0_170"/>
          <p:cNvSpPr txBox="1">
            <a:spLocks noGrp="1"/>
          </p:cNvSpPr>
          <p:nvPr>
            <p:ph type="body" idx="1"/>
          </p:nvPr>
        </p:nvSpPr>
        <p:spPr>
          <a:xfrm>
            <a:off x="1738400" y="2653400"/>
            <a:ext cx="9374100" cy="33888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sz="1900"/>
            </a:lvl1pPr>
            <a:lvl2pPr marL="914400" lvl="1" indent="-349250" algn="l">
              <a:lnSpc>
                <a:spcPct val="115000"/>
              </a:lnSpc>
              <a:spcBef>
                <a:spcPts val="0"/>
              </a:spcBef>
              <a:spcAft>
                <a:spcPts val="0"/>
              </a:spcAft>
              <a:buSzPts val="1900"/>
              <a:buChar char="○"/>
              <a:defRPr sz="1900"/>
            </a:lvl2pPr>
            <a:lvl3pPr marL="1371600" lvl="2" indent="-349250" algn="l">
              <a:lnSpc>
                <a:spcPct val="115000"/>
              </a:lnSpc>
              <a:spcBef>
                <a:spcPts val="0"/>
              </a:spcBef>
              <a:spcAft>
                <a:spcPts val="0"/>
              </a:spcAft>
              <a:buSzPts val="1900"/>
              <a:buChar char="■"/>
              <a:defRPr sz="1900"/>
            </a:lvl3pPr>
            <a:lvl4pPr marL="1828800" lvl="3" indent="-349250" algn="l">
              <a:lnSpc>
                <a:spcPct val="115000"/>
              </a:lnSpc>
              <a:spcBef>
                <a:spcPts val="0"/>
              </a:spcBef>
              <a:spcAft>
                <a:spcPts val="0"/>
              </a:spcAft>
              <a:buSzPts val="1900"/>
              <a:buChar char="●"/>
              <a:defRPr sz="1900"/>
            </a:lvl4pPr>
            <a:lvl5pPr marL="2286000" lvl="4" indent="-349250" algn="l">
              <a:lnSpc>
                <a:spcPct val="115000"/>
              </a:lnSpc>
              <a:spcBef>
                <a:spcPts val="0"/>
              </a:spcBef>
              <a:spcAft>
                <a:spcPts val="0"/>
              </a:spcAft>
              <a:buSzPts val="1900"/>
              <a:buChar char="○"/>
              <a:defRPr sz="1900"/>
            </a:lvl5pPr>
            <a:lvl6pPr marL="2743200" lvl="5" indent="-349250" algn="l">
              <a:lnSpc>
                <a:spcPct val="115000"/>
              </a:lnSpc>
              <a:spcBef>
                <a:spcPts val="0"/>
              </a:spcBef>
              <a:spcAft>
                <a:spcPts val="0"/>
              </a:spcAft>
              <a:buSzPts val="1900"/>
              <a:buChar char="■"/>
              <a:defRPr sz="1900"/>
            </a:lvl6pPr>
            <a:lvl7pPr marL="3200400" lvl="6" indent="-349250" algn="l">
              <a:lnSpc>
                <a:spcPct val="115000"/>
              </a:lnSpc>
              <a:spcBef>
                <a:spcPts val="0"/>
              </a:spcBef>
              <a:spcAft>
                <a:spcPts val="0"/>
              </a:spcAft>
              <a:buSzPts val="1900"/>
              <a:buChar char="●"/>
              <a:defRPr sz="1900"/>
            </a:lvl7pPr>
            <a:lvl8pPr marL="3657600" lvl="7" indent="-349250" algn="l">
              <a:lnSpc>
                <a:spcPct val="115000"/>
              </a:lnSpc>
              <a:spcBef>
                <a:spcPts val="0"/>
              </a:spcBef>
              <a:spcAft>
                <a:spcPts val="0"/>
              </a:spcAft>
              <a:buSzPts val="1900"/>
              <a:buChar char="○"/>
              <a:defRPr sz="1900"/>
            </a:lvl8pPr>
            <a:lvl9pPr marL="4114800" lvl="8" indent="-349250" algn="l">
              <a:lnSpc>
                <a:spcPct val="115000"/>
              </a:lnSpc>
              <a:spcBef>
                <a:spcPts val="0"/>
              </a:spcBef>
              <a:spcAft>
                <a:spcPts val="0"/>
              </a:spcAft>
              <a:buSzPts val="1900"/>
              <a:buChar char="■"/>
              <a:defRPr sz="1900"/>
            </a:lvl9pPr>
          </a:lstStyle>
          <a:p>
            <a:endParaRPr/>
          </a:p>
        </p:txBody>
      </p:sp>
      <p:sp>
        <p:nvSpPr>
          <p:cNvPr id="45" name="Google Shape;45;g38498b7ae9a_0_170"/>
          <p:cNvSpPr txBox="1">
            <a:spLocks noGrp="1"/>
          </p:cNvSpPr>
          <p:nvPr>
            <p:ph type="sldNum" idx="12"/>
          </p:nvPr>
        </p:nvSpPr>
        <p:spPr>
          <a:xfrm>
            <a:off x="11268061" y="6315968"/>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g3b47ea9c4e6_0_140"/>
          <p:cNvSpPr txBox="1">
            <a:spLocks noGrp="1"/>
          </p:cNvSpPr>
          <p:nvPr>
            <p:ph type="title"/>
          </p:nvPr>
        </p:nvSpPr>
        <p:spPr>
          <a:xfrm>
            <a:off x="838201" y="410369"/>
            <a:ext cx="8800200" cy="1325700"/>
          </a:xfrm>
          <a:prstGeom prst="rect">
            <a:avLst/>
          </a:prstGeom>
          <a:noFill/>
          <a:ln>
            <a:noFill/>
          </a:ln>
        </p:spPr>
        <p:txBody>
          <a:bodyPr spcFirstLastPara="1" wrap="square" lIns="45725" tIns="22850" rIns="45725" bIns="22850" anchor="ctr" anchorCtr="0">
            <a:normAutofit/>
          </a:bodyPr>
          <a:lstStyle>
            <a:lvl1pPr lvl="0" algn="l">
              <a:lnSpc>
                <a:spcPct val="90000"/>
              </a:lnSpc>
              <a:spcBef>
                <a:spcPts val="0"/>
              </a:spcBef>
              <a:spcAft>
                <a:spcPts val="0"/>
              </a:spcAft>
              <a:buClr>
                <a:schemeClr val="dk1"/>
              </a:buClr>
              <a:buSzPts val="900"/>
              <a:buNone/>
              <a:defRPr/>
            </a:lvl1pPr>
            <a:lvl2pPr lvl="1" algn="l">
              <a:lnSpc>
                <a:spcPct val="100000"/>
              </a:lnSpc>
              <a:spcBef>
                <a:spcPts val="0"/>
              </a:spcBef>
              <a:spcAft>
                <a:spcPts val="0"/>
              </a:spcAft>
              <a:buSzPts val="700"/>
              <a:buNone/>
              <a:defRPr/>
            </a:lvl2pPr>
            <a:lvl3pPr lvl="2" algn="l">
              <a:lnSpc>
                <a:spcPct val="100000"/>
              </a:lnSpc>
              <a:spcBef>
                <a:spcPts val="0"/>
              </a:spcBef>
              <a:spcAft>
                <a:spcPts val="0"/>
              </a:spcAft>
              <a:buSzPts val="700"/>
              <a:buNone/>
              <a:defRPr/>
            </a:lvl3pPr>
            <a:lvl4pPr lvl="3" algn="l">
              <a:lnSpc>
                <a:spcPct val="100000"/>
              </a:lnSpc>
              <a:spcBef>
                <a:spcPts val="0"/>
              </a:spcBef>
              <a:spcAft>
                <a:spcPts val="0"/>
              </a:spcAft>
              <a:buSzPts val="700"/>
              <a:buNone/>
              <a:defRPr/>
            </a:lvl4pPr>
            <a:lvl5pPr lvl="4" algn="l">
              <a:lnSpc>
                <a:spcPct val="100000"/>
              </a:lnSpc>
              <a:spcBef>
                <a:spcPts val="0"/>
              </a:spcBef>
              <a:spcAft>
                <a:spcPts val="0"/>
              </a:spcAft>
              <a:buSzPts val="700"/>
              <a:buNone/>
              <a:defRPr/>
            </a:lvl5pPr>
            <a:lvl6pPr lvl="5" algn="l">
              <a:lnSpc>
                <a:spcPct val="100000"/>
              </a:lnSpc>
              <a:spcBef>
                <a:spcPts val="0"/>
              </a:spcBef>
              <a:spcAft>
                <a:spcPts val="0"/>
              </a:spcAft>
              <a:buSzPts val="700"/>
              <a:buNone/>
              <a:defRPr/>
            </a:lvl6pPr>
            <a:lvl7pPr lvl="6" algn="l">
              <a:lnSpc>
                <a:spcPct val="100000"/>
              </a:lnSpc>
              <a:spcBef>
                <a:spcPts val="0"/>
              </a:spcBef>
              <a:spcAft>
                <a:spcPts val="0"/>
              </a:spcAft>
              <a:buSzPts val="700"/>
              <a:buNone/>
              <a:defRPr/>
            </a:lvl7pPr>
            <a:lvl8pPr lvl="7" algn="l">
              <a:lnSpc>
                <a:spcPct val="100000"/>
              </a:lnSpc>
              <a:spcBef>
                <a:spcPts val="0"/>
              </a:spcBef>
              <a:spcAft>
                <a:spcPts val="0"/>
              </a:spcAft>
              <a:buSzPts val="700"/>
              <a:buNone/>
              <a:defRPr/>
            </a:lvl8pPr>
            <a:lvl9pPr lvl="8" algn="l">
              <a:lnSpc>
                <a:spcPct val="100000"/>
              </a:lnSpc>
              <a:spcBef>
                <a:spcPts val="0"/>
              </a:spcBef>
              <a:spcAft>
                <a:spcPts val="0"/>
              </a:spcAft>
              <a:buSzPts val="700"/>
              <a:buNone/>
              <a:defRPr/>
            </a:lvl9pPr>
          </a:lstStyle>
          <a:p>
            <a:endParaRPr/>
          </a:p>
        </p:txBody>
      </p:sp>
      <p:sp>
        <p:nvSpPr>
          <p:cNvPr id="48" name="Google Shape;48;g3b47ea9c4e6_0_140"/>
          <p:cNvSpPr txBox="1">
            <a:spLocks noGrp="1"/>
          </p:cNvSpPr>
          <p:nvPr>
            <p:ph type="body" idx="1"/>
          </p:nvPr>
        </p:nvSpPr>
        <p:spPr>
          <a:xfrm>
            <a:off x="838200" y="1825625"/>
            <a:ext cx="5181600" cy="4351500"/>
          </a:xfrm>
          <a:prstGeom prst="rect">
            <a:avLst/>
          </a:prstGeom>
          <a:noFill/>
          <a:ln>
            <a:noFill/>
          </a:ln>
        </p:spPr>
        <p:txBody>
          <a:bodyPr spcFirstLastPara="1" wrap="square" lIns="45725" tIns="22850" rIns="45725" bIns="22850"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9" name="Google Shape;49;g3b47ea9c4e6_0_140"/>
          <p:cNvSpPr txBox="1">
            <a:spLocks noGrp="1"/>
          </p:cNvSpPr>
          <p:nvPr>
            <p:ph type="body" idx="2"/>
          </p:nvPr>
        </p:nvSpPr>
        <p:spPr>
          <a:xfrm>
            <a:off x="6172203" y="1825625"/>
            <a:ext cx="5181600" cy="4351500"/>
          </a:xfrm>
          <a:prstGeom prst="rect">
            <a:avLst/>
          </a:prstGeom>
          <a:noFill/>
          <a:ln>
            <a:noFill/>
          </a:ln>
        </p:spPr>
        <p:txBody>
          <a:bodyPr spcFirstLastPara="1" wrap="square" lIns="45725" tIns="22850" rIns="45725" bIns="22850"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0"/>
        <p:cNvGrpSpPr/>
        <p:nvPr/>
      </p:nvGrpSpPr>
      <p:grpSpPr>
        <a:xfrm>
          <a:off x="0" y="0"/>
          <a:ext cx="0" cy="0"/>
          <a:chOff x="0" y="0"/>
          <a:chExt cx="0" cy="0"/>
        </a:xfrm>
      </p:grpSpPr>
      <p:sp>
        <p:nvSpPr>
          <p:cNvPr id="51" name="Google Shape;5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D495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3D4956"/>
              </a:buClr>
              <a:buSzPts val="2400"/>
              <a:buNone/>
              <a:defRPr sz="2400" b="1"/>
            </a:lvl1pPr>
            <a:lvl2pPr marL="914400" lvl="1" indent="-228600" algn="l">
              <a:lnSpc>
                <a:spcPct val="90000"/>
              </a:lnSpc>
              <a:spcBef>
                <a:spcPts val="500"/>
              </a:spcBef>
              <a:spcAft>
                <a:spcPts val="0"/>
              </a:spcAft>
              <a:buClr>
                <a:srgbClr val="3D4956"/>
              </a:buClr>
              <a:buSzPts val="2000"/>
              <a:buNone/>
              <a:defRPr sz="2000" b="1"/>
            </a:lvl2pPr>
            <a:lvl3pPr marL="1371600" lvl="2" indent="-228600" algn="l">
              <a:lnSpc>
                <a:spcPct val="90000"/>
              </a:lnSpc>
              <a:spcBef>
                <a:spcPts val="500"/>
              </a:spcBef>
              <a:spcAft>
                <a:spcPts val="0"/>
              </a:spcAft>
              <a:buClr>
                <a:srgbClr val="3D4956"/>
              </a:buClr>
              <a:buSzPts val="1800"/>
              <a:buNone/>
              <a:defRPr sz="1800" b="1"/>
            </a:lvl3pPr>
            <a:lvl4pPr marL="1828800" lvl="3" indent="-228600" algn="l">
              <a:lnSpc>
                <a:spcPct val="90000"/>
              </a:lnSpc>
              <a:spcBef>
                <a:spcPts val="500"/>
              </a:spcBef>
              <a:spcAft>
                <a:spcPts val="0"/>
              </a:spcAft>
              <a:buClr>
                <a:srgbClr val="3D4956"/>
              </a:buClr>
              <a:buSzPts val="1600"/>
              <a:buNone/>
              <a:defRPr sz="1600" b="1"/>
            </a:lvl4pPr>
            <a:lvl5pPr marL="2286000" lvl="4" indent="-228600" algn="l">
              <a:lnSpc>
                <a:spcPct val="90000"/>
              </a:lnSpc>
              <a:spcBef>
                <a:spcPts val="500"/>
              </a:spcBef>
              <a:spcAft>
                <a:spcPts val="0"/>
              </a:spcAft>
              <a:buClr>
                <a:srgbClr val="3D495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3D4956"/>
              </a:buClr>
              <a:buSzPts val="1800"/>
              <a:buChar char="•"/>
              <a:defRPr/>
            </a:lvl1pPr>
            <a:lvl2pPr marL="914400" lvl="1" indent="-342900" algn="l">
              <a:lnSpc>
                <a:spcPct val="90000"/>
              </a:lnSpc>
              <a:spcBef>
                <a:spcPts val="500"/>
              </a:spcBef>
              <a:spcAft>
                <a:spcPts val="0"/>
              </a:spcAft>
              <a:buClr>
                <a:srgbClr val="3D4956"/>
              </a:buClr>
              <a:buSzPts val="1800"/>
              <a:buChar char="•"/>
              <a:defRPr/>
            </a:lvl2pPr>
            <a:lvl3pPr marL="1371600" lvl="2" indent="-342900" algn="l">
              <a:lnSpc>
                <a:spcPct val="90000"/>
              </a:lnSpc>
              <a:spcBef>
                <a:spcPts val="500"/>
              </a:spcBef>
              <a:spcAft>
                <a:spcPts val="0"/>
              </a:spcAft>
              <a:buClr>
                <a:srgbClr val="3D4956"/>
              </a:buClr>
              <a:buSzPts val="1800"/>
              <a:buChar char="•"/>
              <a:defRPr/>
            </a:lvl3pPr>
            <a:lvl4pPr marL="1828800" lvl="3" indent="-342900" algn="l">
              <a:lnSpc>
                <a:spcPct val="90000"/>
              </a:lnSpc>
              <a:spcBef>
                <a:spcPts val="500"/>
              </a:spcBef>
              <a:spcAft>
                <a:spcPts val="0"/>
              </a:spcAft>
              <a:buClr>
                <a:srgbClr val="3D4956"/>
              </a:buClr>
              <a:buSzPts val="1800"/>
              <a:buChar char="•"/>
              <a:defRPr/>
            </a:lvl4pPr>
            <a:lvl5pPr marL="2286000" lvl="4" indent="-342900" algn="l">
              <a:lnSpc>
                <a:spcPct val="90000"/>
              </a:lnSpc>
              <a:spcBef>
                <a:spcPts val="500"/>
              </a:spcBef>
              <a:spcAft>
                <a:spcPts val="0"/>
              </a:spcAft>
              <a:buClr>
                <a:srgbClr val="3D495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rgbClr val="3D4956"/>
              </a:buClr>
              <a:buSzPts val="2400"/>
              <a:buNone/>
              <a:defRPr sz="2400" b="1"/>
            </a:lvl1pPr>
            <a:lvl2pPr marL="914400" lvl="1" indent="-228600" algn="l">
              <a:lnSpc>
                <a:spcPct val="90000"/>
              </a:lnSpc>
              <a:spcBef>
                <a:spcPts val="500"/>
              </a:spcBef>
              <a:spcAft>
                <a:spcPts val="0"/>
              </a:spcAft>
              <a:buClr>
                <a:srgbClr val="3D4956"/>
              </a:buClr>
              <a:buSzPts val="2000"/>
              <a:buNone/>
              <a:defRPr sz="2000" b="1"/>
            </a:lvl2pPr>
            <a:lvl3pPr marL="1371600" lvl="2" indent="-228600" algn="l">
              <a:lnSpc>
                <a:spcPct val="90000"/>
              </a:lnSpc>
              <a:spcBef>
                <a:spcPts val="500"/>
              </a:spcBef>
              <a:spcAft>
                <a:spcPts val="0"/>
              </a:spcAft>
              <a:buClr>
                <a:srgbClr val="3D4956"/>
              </a:buClr>
              <a:buSzPts val="1800"/>
              <a:buNone/>
              <a:defRPr sz="1800" b="1"/>
            </a:lvl3pPr>
            <a:lvl4pPr marL="1828800" lvl="3" indent="-228600" algn="l">
              <a:lnSpc>
                <a:spcPct val="90000"/>
              </a:lnSpc>
              <a:spcBef>
                <a:spcPts val="500"/>
              </a:spcBef>
              <a:spcAft>
                <a:spcPts val="0"/>
              </a:spcAft>
              <a:buClr>
                <a:srgbClr val="3D4956"/>
              </a:buClr>
              <a:buSzPts val="1600"/>
              <a:buNone/>
              <a:defRPr sz="1600" b="1"/>
            </a:lvl4pPr>
            <a:lvl5pPr marL="2286000" lvl="4" indent="-228600" algn="l">
              <a:lnSpc>
                <a:spcPct val="90000"/>
              </a:lnSpc>
              <a:spcBef>
                <a:spcPts val="500"/>
              </a:spcBef>
              <a:spcAft>
                <a:spcPts val="0"/>
              </a:spcAft>
              <a:buClr>
                <a:srgbClr val="3D4956"/>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3D4956"/>
              </a:buClr>
              <a:buSzPts val="1800"/>
              <a:buChar char="•"/>
              <a:defRPr/>
            </a:lvl1pPr>
            <a:lvl2pPr marL="914400" lvl="1" indent="-342900" algn="l">
              <a:lnSpc>
                <a:spcPct val="90000"/>
              </a:lnSpc>
              <a:spcBef>
                <a:spcPts val="500"/>
              </a:spcBef>
              <a:spcAft>
                <a:spcPts val="0"/>
              </a:spcAft>
              <a:buClr>
                <a:srgbClr val="3D4956"/>
              </a:buClr>
              <a:buSzPts val="1800"/>
              <a:buChar char="•"/>
              <a:defRPr/>
            </a:lvl2pPr>
            <a:lvl3pPr marL="1371600" lvl="2" indent="-342900" algn="l">
              <a:lnSpc>
                <a:spcPct val="90000"/>
              </a:lnSpc>
              <a:spcBef>
                <a:spcPts val="500"/>
              </a:spcBef>
              <a:spcAft>
                <a:spcPts val="0"/>
              </a:spcAft>
              <a:buClr>
                <a:srgbClr val="3D4956"/>
              </a:buClr>
              <a:buSzPts val="1800"/>
              <a:buChar char="•"/>
              <a:defRPr/>
            </a:lvl3pPr>
            <a:lvl4pPr marL="1828800" lvl="3" indent="-342900" algn="l">
              <a:lnSpc>
                <a:spcPct val="90000"/>
              </a:lnSpc>
              <a:spcBef>
                <a:spcPts val="500"/>
              </a:spcBef>
              <a:spcAft>
                <a:spcPts val="0"/>
              </a:spcAft>
              <a:buClr>
                <a:srgbClr val="3D4956"/>
              </a:buClr>
              <a:buSzPts val="1800"/>
              <a:buChar char="•"/>
              <a:defRPr/>
            </a:lvl4pPr>
            <a:lvl5pPr marL="2286000" lvl="4" indent="-342900" algn="l">
              <a:lnSpc>
                <a:spcPct val="90000"/>
              </a:lnSpc>
              <a:spcBef>
                <a:spcPts val="500"/>
              </a:spcBef>
              <a:spcAft>
                <a:spcPts val="0"/>
              </a:spcAft>
              <a:buClr>
                <a:srgbClr val="3D495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D4956"/>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rgbClr val="3D4956"/>
              </a:buClr>
              <a:buSzPts val="3200"/>
              <a:buChar char="•"/>
              <a:defRPr sz="3200"/>
            </a:lvl1pPr>
            <a:lvl2pPr marL="914400" lvl="1" indent="-406400" algn="l">
              <a:lnSpc>
                <a:spcPct val="90000"/>
              </a:lnSpc>
              <a:spcBef>
                <a:spcPts val="500"/>
              </a:spcBef>
              <a:spcAft>
                <a:spcPts val="0"/>
              </a:spcAft>
              <a:buClr>
                <a:srgbClr val="3D4956"/>
              </a:buClr>
              <a:buSzPts val="2800"/>
              <a:buChar char="•"/>
              <a:defRPr sz="2800"/>
            </a:lvl2pPr>
            <a:lvl3pPr marL="1371600" lvl="2" indent="-381000" algn="l">
              <a:lnSpc>
                <a:spcPct val="90000"/>
              </a:lnSpc>
              <a:spcBef>
                <a:spcPts val="500"/>
              </a:spcBef>
              <a:spcAft>
                <a:spcPts val="0"/>
              </a:spcAft>
              <a:buClr>
                <a:srgbClr val="3D4956"/>
              </a:buClr>
              <a:buSzPts val="2400"/>
              <a:buChar char="•"/>
              <a:defRPr sz="2400"/>
            </a:lvl3pPr>
            <a:lvl4pPr marL="1828800" lvl="3" indent="-355600" algn="l">
              <a:lnSpc>
                <a:spcPct val="90000"/>
              </a:lnSpc>
              <a:spcBef>
                <a:spcPts val="500"/>
              </a:spcBef>
              <a:spcAft>
                <a:spcPts val="0"/>
              </a:spcAft>
              <a:buClr>
                <a:srgbClr val="3D4956"/>
              </a:buClr>
              <a:buSzPts val="2000"/>
              <a:buChar char="•"/>
              <a:defRPr sz="2000"/>
            </a:lvl4pPr>
            <a:lvl5pPr marL="2286000" lvl="4" indent="-355600" algn="l">
              <a:lnSpc>
                <a:spcPct val="90000"/>
              </a:lnSpc>
              <a:spcBef>
                <a:spcPts val="500"/>
              </a:spcBef>
              <a:spcAft>
                <a:spcPts val="0"/>
              </a:spcAft>
              <a:buClr>
                <a:srgbClr val="3D4956"/>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3D4956"/>
              </a:buClr>
              <a:buSzPts val="1600"/>
              <a:buNone/>
              <a:defRPr sz="1600"/>
            </a:lvl1pPr>
            <a:lvl2pPr marL="914400" lvl="1" indent="-228600" algn="l">
              <a:lnSpc>
                <a:spcPct val="90000"/>
              </a:lnSpc>
              <a:spcBef>
                <a:spcPts val="500"/>
              </a:spcBef>
              <a:spcAft>
                <a:spcPts val="0"/>
              </a:spcAft>
              <a:buClr>
                <a:srgbClr val="3D4956"/>
              </a:buClr>
              <a:buSzPts val="1400"/>
              <a:buNone/>
              <a:defRPr sz="1400"/>
            </a:lvl2pPr>
            <a:lvl3pPr marL="1371600" lvl="2" indent="-228600" algn="l">
              <a:lnSpc>
                <a:spcPct val="90000"/>
              </a:lnSpc>
              <a:spcBef>
                <a:spcPts val="500"/>
              </a:spcBef>
              <a:spcAft>
                <a:spcPts val="0"/>
              </a:spcAft>
              <a:buClr>
                <a:srgbClr val="3D4956"/>
              </a:buClr>
              <a:buSzPts val="1200"/>
              <a:buNone/>
              <a:defRPr sz="1200"/>
            </a:lvl3pPr>
            <a:lvl4pPr marL="1828800" lvl="3" indent="-228600" algn="l">
              <a:lnSpc>
                <a:spcPct val="90000"/>
              </a:lnSpc>
              <a:spcBef>
                <a:spcPts val="500"/>
              </a:spcBef>
              <a:spcAft>
                <a:spcPts val="0"/>
              </a:spcAft>
              <a:buClr>
                <a:srgbClr val="3D4956"/>
              </a:buClr>
              <a:buSzPts val="1000"/>
              <a:buNone/>
              <a:defRPr sz="1000"/>
            </a:lvl4pPr>
            <a:lvl5pPr marL="2286000" lvl="4" indent="-228600" algn="l">
              <a:lnSpc>
                <a:spcPct val="90000"/>
              </a:lnSpc>
              <a:spcBef>
                <a:spcPts val="500"/>
              </a:spcBef>
              <a:spcAft>
                <a:spcPts val="0"/>
              </a:spcAft>
              <a:buClr>
                <a:srgbClr val="3D4956"/>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D4956"/>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3"/>
          <p:cNvSpPr>
            <a:spLocks noGrp="1"/>
          </p:cNvSpPr>
          <p:nvPr>
            <p:ph type="pic" idx="2"/>
          </p:nvPr>
        </p:nvSpPr>
        <p:spPr>
          <a:xfrm>
            <a:off x="5183188" y="987425"/>
            <a:ext cx="6172200" cy="4873625"/>
          </a:xfrm>
          <a:prstGeom prst="rect">
            <a:avLst/>
          </a:prstGeom>
          <a:noFill/>
          <a:ln>
            <a:noFill/>
          </a:ln>
        </p:spPr>
      </p:sp>
      <p:sp>
        <p:nvSpPr>
          <p:cNvPr id="69" name="Google Shape;69;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3D4956"/>
              </a:buClr>
              <a:buSzPts val="1600"/>
              <a:buNone/>
              <a:defRPr sz="1600"/>
            </a:lvl1pPr>
            <a:lvl2pPr marL="914400" lvl="1" indent="-228600" algn="l">
              <a:lnSpc>
                <a:spcPct val="90000"/>
              </a:lnSpc>
              <a:spcBef>
                <a:spcPts val="500"/>
              </a:spcBef>
              <a:spcAft>
                <a:spcPts val="0"/>
              </a:spcAft>
              <a:buClr>
                <a:srgbClr val="3D4956"/>
              </a:buClr>
              <a:buSzPts val="1400"/>
              <a:buNone/>
              <a:defRPr sz="1400"/>
            </a:lvl2pPr>
            <a:lvl3pPr marL="1371600" lvl="2" indent="-228600" algn="l">
              <a:lnSpc>
                <a:spcPct val="90000"/>
              </a:lnSpc>
              <a:spcBef>
                <a:spcPts val="500"/>
              </a:spcBef>
              <a:spcAft>
                <a:spcPts val="0"/>
              </a:spcAft>
              <a:buClr>
                <a:srgbClr val="3D4956"/>
              </a:buClr>
              <a:buSzPts val="1200"/>
              <a:buNone/>
              <a:defRPr sz="1200"/>
            </a:lvl3pPr>
            <a:lvl4pPr marL="1828800" lvl="3" indent="-228600" algn="l">
              <a:lnSpc>
                <a:spcPct val="90000"/>
              </a:lnSpc>
              <a:spcBef>
                <a:spcPts val="500"/>
              </a:spcBef>
              <a:spcAft>
                <a:spcPts val="0"/>
              </a:spcAft>
              <a:buClr>
                <a:srgbClr val="3D4956"/>
              </a:buClr>
              <a:buSzPts val="1000"/>
              <a:buNone/>
              <a:defRPr sz="1000"/>
            </a:lvl4pPr>
            <a:lvl5pPr marL="2286000" lvl="4" indent="-228600" algn="l">
              <a:lnSpc>
                <a:spcPct val="90000"/>
              </a:lnSpc>
              <a:spcBef>
                <a:spcPts val="500"/>
              </a:spcBef>
              <a:spcAft>
                <a:spcPts val="0"/>
              </a:spcAft>
              <a:buClr>
                <a:srgbClr val="3D4956"/>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D495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3D4956"/>
              </a:buClr>
              <a:buSzPts val="1800"/>
              <a:buChar char="•"/>
              <a:defRPr/>
            </a:lvl1pPr>
            <a:lvl2pPr marL="914400" lvl="1" indent="-342900" algn="l">
              <a:lnSpc>
                <a:spcPct val="90000"/>
              </a:lnSpc>
              <a:spcBef>
                <a:spcPts val="500"/>
              </a:spcBef>
              <a:spcAft>
                <a:spcPts val="0"/>
              </a:spcAft>
              <a:buClr>
                <a:srgbClr val="3D4956"/>
              </a:buClr>
              <a:buSzPts val="1800"/>
              <a:buChar char="•"/>
              <a:defRPr/>
            </a:lvl2pPr>
            <a:lvl3pPr marL="1371600" lvl="2" indent="-342900" algn="l">
              <a:lnSpc>
                <a:spcPct val="90000"/>
              </a:lnSpc>
              <a:spcBef>
                <a:spcPts val="500"/>
              </a:spcBef>
              <a:spcAft>
                <a:spcPts val="0"/>
              </a:spcAft>
              <a:buClr>
                <a:srgbClr val="3D4956"/>
              </a:buClr>
              <a:buSzPts val="1800"/>
              <a:buChar char="•"/>
              <a:defRPr/>
            </a:lvl3pPr>
            <a:lvl4pPr marL="1828800" lvl="3" indent="-342900" algn="l">
              <a:lnSpc>
                <a:spcPct val="90000"/>
              </a:lnSpc>
              <a:spcBef>
                <a:spcPts val="500"/>
              </a:spcBef>
              <a:spcAft>
                <a:spcPts val="0"/>
              </a:spcAft>
              <a:buClr>
                <a:srgbClr val="3D4956"/>
              </a:buClr>
              <a:buSzPts val="1800"/>
              <a:buChar char="•"/>
              <a:defRPr/>
            </a:lvl4pPr>
            <a:lvl5pPr marL="2286000" lvl="4" indent="-342900" algn="l">
              <a:lnSpc>
                <a:spcPct val="90000"/>
              </a:lnSpc>
              <a:spcBef>
                <a:spcPts val="500"/>
              </a:spcBef>
              <a:spcAft>
                <a:spcPts val="0"/>
              </a:spcAft>
              <a:buClr>
                <a:srgbClr val="3D495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D495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rgbClr val="3D4956"/>
              </a:buClr>
              <a:buSzPts val="1800"/>
              <a:buChar char="•"/>
              <a:defRPr/>
            </a:lvl1pPr>
            <a:lvl2pPr marL="914400" lvl="1" indent="-342900" algn="l">
              <a:lnSpc>
                <a:spcPct val="90000"/>
              </a:lnSpc>
              <a:spcBef>
                <a:spcPts val="500"/>
              </a:spcBef>
              <a:spcAft>
                <a:spcPts val="0"/>
              </a:spcAft>
              <a:buClr>
                <a:srgbClr val="3D4956"/>
              </a:buClr>
              <a:buSzPts val="1800"/>
              <a:buChar char="•"/>
              <a:defRPr/>
            </a:lvl2pPr>
            <a:lvl3pPr marL="1371600" lvl="2" indent="-342900" algn="l">
              <a:lnSpc>
                <a:spcPct val="90000"/>
              </a:lnSpc>
              <a:spcBef>
                <a:spcPts val="500"/>
              </a:spcBef>
              <a:spcAft>
                <a:spcPts val="0"/>
              </a:spcAft>
              <a:buClr>
                <a:srgbClr val="3D4956"/>
              </a:buClr>
              <a:buSzPts val="1800"/>
              <a:buChar char="•"/>
              <a:defRPr/>
            </a:lvl3pPr>
            <a:lvl4pPr marL="1828800" lvl="3" indent="-342900" algn="l">
              <a:lnSpc>
                <a:spcPct val="90000"/>
              </a:lnSpc>
              <a:spcBef>
                <a:spcPts val="500"/>
              </a:spcBef>
              <a:spcAft>
                <a:spcPts val="0"/>
              </a:spcAft>
              <a:buClr>
                <a:srgbClr val="3D4956"/>
              </a:buClr>
              <a:buSzPts val="1800"/>
              <a:buChar char="•"/>
              <a:defRPr/>
            </a:lvl4pPr>
            <a:lvl5pPr marL="2286000" lvl="4" indent="-342900" algn="l">
              <a:lnSpc>
                <a:spcPct val="90000"/>
              </a:lnSpc>
              <a:spcBef>
                <a:spcPts val="500"/>
              </a:spcBef>
              <a:spcAft>
                <a:spcPts val="0"/>
              </a:spcAft>
              <a:buClr>
                <a:srgbClr val="3D4956"/>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6F9FC"/>
            </a:gs>
            <a:gs pos="74000">
              <a:srgbClr val="B3D1EC"/>
            </a:gs>
            <a:gs pos="83000">
              <a:srgbClr val="B3D1EC"/>
            </a:gs>
            <a:gs pos="100000">
              <a:srgbClr val="CCE0F2"/>
            </a:gs>
          </a:gsLst>
          <a:lin ang="5400000" scaled="0"/>
        </a:gradFill>
        <a:effectLst/>
      </p:bgPr>
    </p:bg>
    <p:spTree>
      <p:nvGrpSpPr>
        <p:cNvPr id="1" name="Shape 9"/>
        <p:cNvGrpSpPr/>
        <p:nvPr/>
      </p:nvGrpSpPr>
      <p:grpSpPr>
        <a:xfrm>
          <a:off x="0" y="0"/>
          <a:ext cx="0" cy="0"/>
          <a:chOff x="0" y="0"/>
          <a:chExt cx="0" cy="0"/>
        </a:xfrm>
      </p:grpSpPr>
      <p:sp>
        <p:nvSpPr>
          <p:cNvPr id="10" name="Google Shape;10;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D4956"/>
              </a:buClr>
              <a:buSzPts val="4400"/>
              <a:buFont typeface="Calibri"/>
              <a:buNone/>
              <a:defRPr sz="4400" b="0" i="0" u="none" strike="noStrike" cap="none">
                <a:solidFill>
                  <a:srgbClr val="3D4956"/>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3D4956"/>
              </a:buClr>
              <a:buSzPts val="2800"/>
              <a:buFont typeface="Arial"/>
              <a:buChar char="•"/>
              <a:defRPr sz="2800" b="0" i="0" u="none" strike="noStrike" cap="none">
                <a:solidFill>
                  <a:srgbClr val="3D4956"/>
                </a:solidFill>
                <a:latin typeface="Calibri"/>
                <a:ea typeface="Calibri"/>
                <a:cs typeface="Calibri"/>
                <a:sym typeface="Calibri"/>
              </a:defRPr>
            </a:lvl1pPr>
            <a:lvl2pPr marL="914400" marR="0" lvl="1" indent="-381000" algn="l" rtl="0">
              <a:lnSpc>
                <a:spcPct val="90000"/>
              </a:lnSpc>
              <a:spcBef>
                <a:spcPts val="500"/>
              </a:spcBef>
              <a:spcAft>
                <a:spcPts val="0"/>
              </a:spcAft>
              <a:buClr>
                <a:srgbClr val="3D4956"/>
              </a:buClr>
              <a:buSzPts val="2400"/>
              <a:buFont typeface="Arial"/>
              <a:buChar char="•"/>
              <a:defRPr sz="2400" b="0" i="0" u="none" strike="noStrike" cap="none">
                <a:solidFill>
                  <a:srgbClr val="3D4956"/>
                </a:solidFill>
                <a:latin typeface="Calibri"/>
                <a:ea typeface="Calibri"/>
                <a:cs typeface="Calibri"/>
                <a:sym typeface="Calibri"/>
              </a:defRPr>
            </a:lvl2pPr>
            <a:lvl3pPr marL="1371600" marR="0" lvl="2" indent="-355600" algn="l" rtl="0">
              <a:lnSpc>
                <a:spcPct val="90000"/>
              </a:lnSpc>
              <a:spcBef>
                <a:spcPts val="500"/>
              </a:spcBef>
              <a:spcAft>
                <a:spcPts val="0"/>
              </a:spcAft>
              <a:buClr>
                <a:srgbClr val="3D4956"/>
              </a:buClr>
              <a:buSzPts val="2000"/>
              <a:buFont typeface="Arial"/>
              <a:buChar char="•"/>
              <a:defRPr sz="2000" b="0" i="0" u="none" strike="noStrike" cap="none">
                <a:solidFill>
                  <a:srgbClr val="3D4956"/>
                </a:solidFill>
                <a:latin typeface="Calibri"/>
                <a:ea typeface="Calibri"/>
                <a:cs typeface="Calibri"/>
                <a:sym typeface="Calibri"/>
              </a:defRPr>
            </a:lvl3pPr>
            <a:lvl4pPr marL="1828800" marR="0" lvl="3" indent="-342900" algn="l" rtl="0">
              <a:lnSpc>
                <a:spcPct val="90000"/>
              </a:lnSpc>
              <a:spcBef>
                <a:spcPts val="500"/>
              </a:spcBef>
              <a:spcAft>
                <a:spcPts val="0"/>
              </a:spcAft>
              <a:buClr>
                <a:srgbClr val="3D4956"/>
              </a:buClr>
              <a:buSzPts val="1800"/>
              <a:buFont typeface="Arial"/>
              <a:buChar char="•"/>
              <a:defRPr sz="1800" b="0" i="0" u="none" strike="noStrike" cap="none">
                <a:solidFill>
                  <a:srgbClr val="3D4956"/>
                </a:solidFill>
                <a:latin typeface="Calibri"/>
                <a:ea typeface="Calibri"/>
                <a:cs typeface="Calibri"/>
                <a:sym typeface="Calibri"/>
              </a:defRPr>
            </a:lvl4pPr>
            <a:lvl5pPr marL="2286000" marR="0" lvl="4" indent="-342900" algn="l" rtl="0">
              <a:lnSpc>
                <a:spcPct val="90000"/>
              </a:lnSpc>
              <a:spcBef>
                <a:spcPts val="500"/>
              </a:spcBef>
              <a:spcAft>
                <a:spcPts val="0"/>
              </a:spcAft>
              <a:buClr>
                <a:srgbClr val="3D4956"/>
              </a:buClr>
              <a:buSzPts val="1800"/>
              <a:buFont typeface="Arial"/>
              <a:buChar char="•"/>
              <a:defRPr sz="1800" b="0" i="0" u="none" strike="noStrike" cap="none">
                <a:solidFill>
                  <a:srgbClr val="3D4956"/>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5" name="Google Shape;15;p4"/>
          <p:cNvSpPr/>
          <p:nvPr/>
        </p:nvSpPr>
        <p:spPr>
          <a:xfrm>
            <a:off x="10633" y="5734595"/>
            <a:ext cx="12192000" cy="1123405"/>
          </a:xfrm>
          <a:prstGeom prst="rect">
            <a:avLst/>
          </a:prstGeom>
          <a:solidFill>
            <a:srgbClr val="6DC6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 name="Google Shape;16;p4"/>
          <p:cNvSpPr/>
          <p:nvPr/>
        </p:nvSpPr>
        <p:spPr>
          <a:xfrm>
            <a:off x="10633" y="5934285"/>
            <a:ext cx="12192000" cy="36000"/>
          </a:xfrm>
          <a:prstGeom prst="rect">
            <a:avLst/>
          </a:prstGeom>
          <a:solidFill>
            <a:schemeClr val="lt1">
              <a:alpha val="4823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7" name="Google Shape;17;p4"/>
          <p:cNvPicPr preferRelativeResize="0"/>
          <p:nvPr/>
        </p:nvPicPr>
        <p:blipFill rotWithShape="1">
          <a:blip r:embed="rId12">
            <a:alphaModFix/>
          </a:blip>
          <a:srcRect/>
          <a:stretch/>
        </p:blipFill>
        <p:spPr>
          <a:xfrm>
            <a:off x="274856" y="6077576"/>
            <a:ext cx="3657227" cy="612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 Id="rId9" Type="http://schemas.openxmlformats.org/officeDocument/2006/relationships/image" Target="../media/image12.jp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29.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6.png"/><Relationship Id="rId7"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image" Target="../media/image16.jpg"/><Relationship Id="rId9" Type="http://schemas.openxmlformats.org/officeDocument/2006/relationships/image" Target="../media/image21.jp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hyperlink" Target="https://share.google/1rDj0hIL79yvlsL0m"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g3b13f78f9c7_0_7"/>
          <p:cNvSpPr txBox="1">
            <a:spLocks noGrp="1"/>
          </p:cNvSpPr>
          <p:nvPr>
            <p:ph type="title"/>
          </p:nvPr>
        </p:nvSpPr>
        <p:spPr>
          <a:xfrm>
            <a:off x="831850" y="1384668"/>
            <a:ext cx="10515600" cy="1079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000"/>
              <a:buNone/>
            </a:pPr>
            <a:r>
              <a:rPr lang="en-GB" b="1">
                <a:latin typeface="Livvic"/>
                <a:ea typeface="Livvic"/>
                <a:cs typeface="Livvic"/>
                <a:sym typeface="Livvic"/>
              </a:rPr>
              <a:t>Early Reading Hub</a:t>
            </a:r>
            <a:endParaRPr b="1">
              <a:latin typeface="Livvic"/>
              <a:ea typeface="Livvic"/>
              <a:cs typeface="Livvic"/>
              <a:sym typeface="Livvic"/>
            </a:endParaRPr>
          </a:p>
        </p:txBody>
      </p:sp>
      <p:sp>
        <p:nvSpPr>
          <p:cNvPr id="91" name="Google Shape;91;g3b13f78f9c7_0_7"/>
          <p:cNvSpPr txBox="1">
            <a:spLocks noGrp="1"/>
          </p:cNvSpPr>
          <p:nvPr>
            <p:ph type="body" idx="1"/>
          </p:nvPr>
        </p:nvSpPr>
        <p:spPr>
          <a:xfrm>
            <a:off x="555775" y="3614275"/>
            <a:ext cx="11293800" cy="1500300"/>
          </a:xfrm>
          <a:prstGeom prst="rect">
            <a:avLst/>
          </a:prstGeom>
          <a:noFill/>
          <a:ln>
            <a:noFill/>
          </a:ln>
        </p:spPr>
        <p:txBody>
          <a:bodyPr spcFirstLastPara="1" wrap="square" lIns="91425" tIns="45700" rIns="91425" bIns="45700" anchor="t" anchorCtr="0">
            <a:noAutofit/>
          </a:bodyPr>
          <a:lstStyle/>
          <a:p>
            <a:pPr marL="114300" lvl="0" indent="0" algn="ctr" rtl="0">
              <a:lnSpc>
                <a:spcPct val="90000"/>
              </a:lnSpc>
              <a:spcBef>
                <a:spcPts val="1000"/>
              </a:spcBef>
              <a:spcAft>
                <a:spcPts val="0"/>
              </a:spcAft>
              <a:buClr>
                <a:schemeClr val="dk1"/>
              </a:buClr>
              <a:buSzPts val="1800"/>
              <a:buFont typeface="Arial"/>
              <a:buNone/>
            </a:pPr>
            <a:r>
              <a:rPr lang="en-GB" sz="3000">
                <a:solidFill>
                  <a:srgbClr val="3D4956"/>
                </a:solidFill>
                <a:latin typeface="Livvic"/>
                <a:ea typeface="Livvic"/>
                <a:cs typeface="Livvic"/>
                <a:sym typeface="Livvic"/>
              </a:rPr>
              <a:t>Jo Puttick, Emma Spiers, Monika Singala and Marissa Gisbourne </a:t>
            </a:r>
            <a:endParaRPr sz="3000">
              <a:solidFill>
                <a:srgbClr val="3D4956"/>
              </a:solidFill>
              <a:latin typeface="Livvic"/>
              <a:ea typeface="Livvic"/>
              <a:cs typeface="Livvic"/>
              <a:sym typeface="Livvic"/>
            </a:endParaRPr>
          </a:p>
          <a:p>
            <a:pPr marL="114300" lvl="0" indent="0" algn="ctr" rtl="0">
              <a:lnSpc>
                <a:spcPct val="90000"/>
              </a:lnSpc>
              <a:spcBef>
                <a:spcPts val="1000"/>
              </a:spcBef>
              <a:spcAft>
                <a:spcPts val="0"/>
              </a:spcAft>
              <a:buClr>
                <a:schemeClr val="dk1"/>
              </a:buClr>
              <a:buSzPts val="1800"/>
              <a:buFont typeface="Arial"/>
              <a:buNone/>
            </a:pPr>
            <a:endParaRPr sz="3000">
              <a:solidFill>
                <a:srgbClr val="3D4956"/>
              </a:solidFill>
              <a:latin typeface="Livvic"/>
              <a:ea typeface="Livvic"/>
              <a:cs typeface="Livvic"/>
              <a:sym typeface="Livvic"/>
            </a:endParaRPr>
          </a:p>
          <a:p>
            <a:pPr marL="114300" lvl="0" indent="0" algn="ctr" rtl="0">
              <a:lnSpc>
                <a:spcPct val="90000"/>
              </a:lnSpc>
              <a:spcBef>
                <a:spcPts val="1000"/>
              </a:spcBef>
              <a:spcAft>
                <a:spcPts val="0"/>
              </a:spcAft>
              <a:buClr>
                <a:schemeClr val="dk1"/>
              </a:buClr>
              <a:buSzPts val="1800"/>
              <a:buFont typeface="Arial"/>
              <a:buNone/>
            </a:pPr>
            <a:r>
              <a:rPr lang="en-GB" sz="3000">
                <a:solidFill>
                  <a:srgbClr val="3D4956"/>
                </a:solidFill>
                <a:latin typeface="Livvic"/>
                <a:ea typeface="Livvic"/>
                <a:cs typeface="Livvic"/>
                <a:sym typeface="Livvic"/>
              </a:rPr>
              <a:t>2025-26</a:t>
            </a:r>
            <a:endParaRPr sz="3000">
              <a:latin typeface="Livvic"/>
              <a:ea typeface="Livvic"/>
              <a:cs typeface="Livvic"/>
              <a:sym typeface="Livv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3581400" y="382619"/>
            <a:ext cx="843686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latin typeface="Livvic"/>
                <a:ea typeface="Livvic"/>
                <a:cs typeface="Livvic"/>
                <a:sym typeface="Livvic"/>
              </a:rPr>
              <a:t>Aims of the programme</a:t>
            </a:r>
            <a:endParaRPr b="1">
              <a:latin typeface="Livvic"/>
              <a:ea typeface="Livvic"/>
              <a:cs typeface="Livvic"/>
              <a:sym typeface="Livvic"/>
            </a:endParaRPr>
          </a:p>
        </p:txBody>
      </p:sp>
      <p:sp>
        <p:nvSpPr>
          <p:cNvPr id="97" name="Google Shape;97;p2"/>
          <p:cNvSpPr txBox="1">
            <a:spLocks noGrp="1"/>
          </p:cNvSpPr>
          <p:nvPr>
            <p:ph type="body" idx="1"/>
          </p:nvPr>
        </p:nvSpPr>
        <p:spPr>
          <a:xfrm>
            <a:off x="3581400" y="1825625"/>
            <a:ext cx="8436900" cy="3941100"/>
          </a:xfrm>
          <a:prstGeom prst="rect">
            <a:avLst/>
          </a:prstGeom>
          <a:noFill/>
          <a:ln>
            <a:noFill/>
          </a:ln>
        </p:spPr>
        <p:txBody>
          <a:bodyPr spcFirstLastPara="1" wrap="square" lIns="91425" tIns="45700" rIns="91425" bIns="45700" anchor="t" anchorCtr="0">
            <a:normAutofit fontScale="92500" lnSpcReduction="20000"/>
          </a:bodyPr>
          <a:lstStyle/>
          <a:p>
            <a:pPr marL="457200" lvl="0" indent="-334327" algn="l" rtl="0">
              <a:lnSpc>
                <a:spcPct val="90000"/>
              </a:lnSpc>
              <a:spcBef>
                <a:spcPts val="1000"/>
              </a:spcBef>
              <a:spcAft>
                <a:spcPts val="0"/>
              </a:spcAft>
              <a:buSzPct val="64285"/>
              <a:buChar char="•"/>
            </a:pPr>
            <a:r>
              <a:rPr lang="en-GB">
                <a:latin typeface="Livvic"/>
                <a:ea typeface="Livvic"/>
                <a:cs typeface="Livvic"/>
                <a:sym typeface="Livvic"/>
              </a:rPr>
              <a:t>To support early reading leaders to deepen their understanding about meeting the needs of readers who have a range of needs that affect their reading progress.</a:t>
            </a:r>
            <a:endParaRPr>
              <a:latin typeface="Livvic"/>
              <a:ea typeface="Livvic"/>
              <a:cs typeface="Livvic"/>
              <a:sym typeface="Livvic"/>
            </a:endParaRPr>
          </a:p>
          <a:p>
            <a:pPr marL="457200" lvl="0" indent="-334327" algn="l" rtl="0">
              <a:lnSpc>
                <a:spcPct val="90000"/>
              </a:lnSpc>
              <a:spcBef>
                <a:spcPts val="0"/>
              </a:spcBef>
              <a:spcAft>
                <a:spcPts val="0"/>
              </a:spcAft>
              <a:buSzPct val="64285"/>
              <a:buChar char="•"/>
            </a:pPr>
            <a:r>
              <a:rPr lang="en-GB">
                <a:latin typeface="Livvic"/>
                <a:ea typeface="Livvic"/>
                <a:cs typeface="Livvic"/>
                <a:sym typeface="Livvic"/>
              </a:rPr>
              <a:t>To develop early reading leaders’ confidence in identifying what works well in the development of early readers in their school and what needs to be adapted to improve impact. </a:t>
            </a:r>
            <a:endParaRPr>
              <a:latin typeface="Livvic"/>
              <a:ea typeface="Livvic"/>
              <a:cs typeface="Livvic"/>
              <a:sym typeface="Livvic"/>
            </a:endParaRPr>
          </a:p>
          <a:p>
            <a:pPr marL="457200" lvl="0" indent="-334327" algn="l" rtl="0">
              <a:lnSpc>
                <a:spcPct val="90000"/>
              </a:lnSpc>
              <a:spcBef>
                <a:spcPts val="0"/>
              </a:spcBef>
              <a:spcAft>
                <a:spcPts val="0"/>
              </a:spcAft>
              <a:buSzPct val="64285"/>
              <a:buChar char="•"/>
            </a:pPr>
            <a:r>
              <a:rPr lang="en-GB">
                <a:latin typeface="Livvic"/>
                <a:ea typeface="Livvic"/>
                <a:cs typeface="Livvic"/>
                <a:sym typeface="Livvic"/>
              </a:rPr>
              <a:t>To understand how to continue to motivate learners who find the reading journey difficult.</a:t>
            </a:r>
            <a:endParaRPr>
              <a:latin typeface="Livvic"/>
              <a:ea typeface="Livvic"/>
              <a:cs typeface="Livvic"/>
              <a:sym typeface="Livvic"/>
            </a:endParaRPr>
          </a:p>
          <a:p>
            <a:pPr marL="457200" lvl="0" indent="-334327" algn="l" rtl="0">
              <a:lnSpc>
                <a:spcPct val="90000"/>
              </a:lnSpc>
              <a:spcBef>
                <a:spcPts val="0"/>
              </a:spcBef>
              <a:spcAft>
                <a:spcPts val="0"/>
              </a:spcAft>
              <a:buSzPct val="64285"/>
              <a:buChar char="•"/>
            </a:pPr>
            <a:r>
              <a:rPr lang="en-GB">
                <a:latin typeface="Livvic"/>
                <a:ea typeface="Livvic"/>
                <a:cs typeface="Livvic"/>
                <a:sym typeface="Livvic"/>
              </a:rPr>
              <a:t>To recognise that early reading relates to children across the age groups who are still in the early stages of reading.</a:t>
            </a:r>
            <a:endParaRPr>
              <a:latin typeface="Livvic"/>
              <a:ea typeface="Livvic"/>
              <a:cs typeface="Livvic"/>
              <a:sym typeface="Livvi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g378ea96a712_0_57"/>
          <p:cNvSpPr txBox="1"/>
          <p:nvPr/>
        </p:nvSpPr>
        <p:spPr>
          <a:xfrm>
            <a:off x="227400" y="1232775"/>
            <a:ext cx="6123000" cy="1046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104" name="Google Shape;104;g378ea96a712_0_57"/>
          <p:cNvGraphicFramePr/>
          <p:nvPr>
            <p:extLst>
              <p:ext uri="{D42A27DB-BD31-4B8C-83A1-F6EECF244321}">
                <p14:modId xmlns:p14="http://schemas.microsoft.com/office/powerpoint/2010/main" val="2601111182"/>
              </p:ext>
            </p:extLst>
          </p:nvPr>
        </p:nvGraphicFramePr>
        <p:xfrm>
          <a:off x="791900" y="344444"/>
          <a:ext cx="10608200" cy="5220820"/>
        </p:xfrm>
        <a:graphic>
          <a:graphicData uri="http://schemas.openxmlformats.org/drawingml/2006/table">
            <a:tbl>
              <a:tblPr>
                <a:noFill/>
                <a:tableStyleId>{C7CAAE2D-2F1E-45FD-89A2-18B6B44DF23C}</a:tableStyleId>
              </a:tblPr>
              <a:tblGrid>
                <a:gridCol w="1025625">
                  <a:extLst>
                    <a:ext uri="{9D8B030D-6E8A-4147-A177-3AD203B41FA5}">
                      <a16:colId xmlns:a16="http://schemas.microsoft.com/office/drawing/2014/main" val="20000"/>
                    </a:ext>
                  </a:extLst>
                </a:gridCol>
                <a:gridCol w="9582575">
                  <a:extLst>
                    <a:ext uri="{9D8B030D-6E8A-4147-A177-3AD203B41FA5}">
                      <a16:colId xmlns:a16="http://schemas.microsoft.com/office/drawing/2014/main" val="20001"/>
                    </a:ext>
                  </a:extLst>
                </a:gridCol>
              </a:tblGrid>
              <a:tr h="1215525">
                <a:tc>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14.10.25.</a:t>
                      </a:r>
                      <a:endParaRPr sz="1400" u="none" strike="noStrike" cap="none">
                        <a:latin typeface="Livvic"/>
                        <a:ea typeface="Livvic"/>
                        <a:cs typeface="Livvic"/>
                        <a:sym typeface="Livvic"/>
                      </a:endParaRPr>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Building strong foundations in reading: What has been the impact of your phonics scheme on early reading development?</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How does the phonics relate to expectations in early reading?</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Texts to support SEND learners </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rgbClr val="000000"/>
                        </a:buClr>
                        <a:buSzPts val="1400"/>
                        <a:buFont typeface="Arial"/>
                        <a:buNone/>
                      </a:pPr>
                      <a:r>
                        <a:rPr lang="en-GB" sz="1400" u="none" strike="noStrike" cap="none">
                          <a:solidFill>
                            <a:schemeClr val="dk1"/>
                          </a:solidFill>
                          <a:latin typeface="Livvic"/>
                          <a:ea typeface="Livvic"/>
                          <a:cs typeface="Livvic"/>
                          <a:sym typeface="Livvic"/>
                        </a:rPr>
                        <a:t>Motivating children who find reading difficult to want to read </a:t>
                      </a:r>
                      <a:endParaRPr sz="1400" u="none" strike="noStrike" cap="none">
                        <a:latin typeface="Livvic"/>
                        <a:ea typeface="Livvic"/>
                        <a:cs typeface="Livvic"/>
                        <a:sym typeface="Livvic"/>
                      </a:endParaRPr>
                    </a:p>
                  </a:txBody>
                  <a:tcPr marL="91425" marR="91425" marT="91425" marB="91425"/>
                </a:tc>
                <a:extLst>
                  <a:ext uri="{0D108BD9-81ED-4DB2-BD59-A6C34878D82A}">
                    <a16:rowId xmlns:a16="http://schemas.microsoft.com/office/drawing/2014/main" val="10000"/>
                  </a:ext>
                </a:extLst>
              </a:tr>
              <a:tr h="625150">
                <a:tc gridSpan="2">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Gap task	Monitor your phonics scheme: learning walk, video coaching, listening to pupils read </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OR  Resource audit of texts for low reading age, high interest for children in Y2 – Y6 and for your SEND pupils</a:t>
                      </a:r>
                      <a:endParaRPr sz="1400" u="none" strike="noStrike" cap="none">
                        <a:latin typeface="Livvic"/>
                        <a:ea typeface="Livvic"/>
                        <a:cs typeface="Livvic"/>
                        <a:sym typeface="Livvic"/>
                      </a:endParaRPr>
                    </a:p>
                  </a:txBody>
                  <a:tcPr marL="91425" marR="91425" marT="91425" marB="91425"/>
                </a:tc>
                <a:tc hMerge="1">
                  <a:txBody>
                    <a:bodyPr/>
                    <a:lstStyle/>
                    <a:p>
                      <a:endParaRPr lang="en-US"/>
                    </a:p>
                  </a:txBody>
                  <a:tcPr/>
                </a:tc>
                <a:extLst>
                  <a:ext uri="{0D108BD9-81ED-4DB2-BD59-A6C34878D82A}">
                    <a16:rowId xmlns:a16="http://schemas.microsoft.com/office/drawing/2014/main" val="10001"/>
                  </a:ext>
                </a:extLst>
              </a:tr>
              <a:tr h="1004650">
                <a:tc>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20.1.26.</a:t>
                      </a:r>
                      <a:endParaRPr sz="1400" u="none" strike="noStrike" cap="none">
                        <a:latin typeface="Livvic"/>
                        <a:ea typeface="Livvic"/>
                        <a:cs typeface="Livvic"/>
                        <a:sym typeface="Livvic"/>
                      </a:endParaRPr>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Key findings from phonics programme monitoring</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How does dyslexia impact on learning to read and how can you support these learners? </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Phonological awareness intervention </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What is autism, how might it affect early reading and what strategies support progress?</a:t>
                      </a:r>
                      <a:endParaRPr sz="1400" u="none" strike="noStrike" cap="none">
                        <a:latin typeface="Livvic"/>
                        <a:ea typeface="Livvic"/>
                        <a:cs typeface="Livvic"/>
                        <a:sym typeface="Livvic"/>
                      </a:endParaRPr>
                    </a:p>
                  </a:txBody>
                  <a:tcPr marL="91425" marR="91425" marT="91425" marB="91425"/>
                </a:tc>
                <a:extLst>
                  <a:ext uri="{0D108BD9-81ED-4DB2-BD59-A6C34878D82A}">
                    <a16:rowId xmlns:a16="http://schemas.microsoft.com/office/drawing/2014/main" val="10002"/>
                  </a:ext>
                </a:extLst>
              </a:tr>
              <a:tr h="602700">
                <a:tc gridSpan="2">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Gap task	Use the Early Years dyslexia checklist to consider the reading development of 2 pupils who are finding the reading journey difficult. Intervene to support these learners.</a:t>
                      </a:r>
                      <a:endParaRPr sz="1400" u="none" strike="noStrike" cap="none">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Implement some strategies from the autism session on pupils who are finding learning the hardest</a:t>
                      </a:r>
                      <a:endParaRPr sz="1400" u="none" strike="noStrike" cap="none">
                        <a:latin typeface="Livvic"/>
                        <a:ea typeface="Livvic"/>
                        <a:cs typeface="Livvic"/>
                        <a:sym typeface="Livvic"/>
                      </a:endParaRPr>
                    </a:p>
                  </a:txBody>
                  <a:tcPr marL="91425" marR="91425" marT="91425" marB="91425"/>
                </a:tc>
                <a:tc hMerge="1">
                  <a:txBody>
                    <a:bodyPr/>
                    <a:lstStyle/>
                    <a:p>
                      <a:endParaRPr lang="en-US"/>
                    </a:p>
                  </a:txBody>
                  <a:tcPr/>
                </a:tc>
                <a:extLst>
                  <a:ext uri="{0D108BD9-81ED-4DB2-BD59-A6C34878D82A}">
                    <a16:rowId xmlns:a16="http://schemas.microsoft.com/office/drawing/2014/main" val="10003"/>
                  </a:ext>
                </a:extLst>
              </a:tr>
              <a:tr h="870275">
                <a:tc>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a:solidFill>
                            <a:schemeClr val="dk1"/>
                          </a:solidFill>
                          <a:latin typeface="Livvic"/>
                          <a:ea typeface="Livvic"/>
                          <a:cs typeface="Livvic"/>
                          <a:sym typeface="Livvic"/>
                        </a:rPr>
                        <a:t>7.5.26.</a:t>
                      </a:r>
                      <a:endParaRPr sz="1400" u="none" strike="noStrike" cap="none">
                        <a:latin typeface="Livvic"/>
                        <a:ea typeface="Livvic"/>
                        <a:cs typeface="Livvic"/>
                        <a:sym typeface="Livvic"/>
                      </a:endParaRPr>
                    </a:p>
                  </a:txBody>
                  <a:tcPr marL="91425" marR="91425" marT="91425" marB="91425"/>
                </a:tc>
                <a:tc>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dirty="0">
                          <a:solidFill>
                            <a:schemeClr val="dk1"/>
                          </a:solidFill>
                          <a:latin typeface="Livvic"/>
                          <a:ea typeface="Livvic"/>
                          <a:cs typeface="Livvic"/>
                          <a:sym typeface="Livvic"/>
                        </a:rPr>
                        <a:t>How does language impact learning?</a:t>
                      </a:r>
                      <a:endParaRPr sz="1400" u="none" strike="noStrike" cap="none" dirty="0">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dirty="0">
                          <a:solidFill>
                            <a:schemeClr val="dk1"/>
                          </a:solidFill>
                          <a:latin typeface="Livvic"/>
                          <a:ea typeface="Livvic"/>
                          <a:cs typeface="Livvic"/>
                          <a:sym typeface="Livvic"/>
                        </a:rPr>
                        <a:t>Supporting EAL learners to read</a:t>
                      </a:r>
                      <a:endParaRPr sz="1400" u="none" strike="noStrike" cap="none" dirty="0">
                        <a:solidFill>
                          <a:schemeClr val="dk1"/>
                        </a:solidFill>
                        <a:latin typeface="Livvic"/>
                        <a:ea typeface="Livvic"/>
                        <a:cs typeface="Livvic"/>
                        <a:sym typeface="Livvic"/>
                      </a:endParaRPr>
                    </a:p>
                    <a:p>
                      <a:pPr marL="0" marR="0" lvl="0" indent="0" algn="l" rtl="0">
                        <a:lnSpc>
                          <a:spcPct val="100000"/>
                        </a:lnSpc>
                        <a:spcBef>
                          <a:spcPts val="0"/>
                        </a:spcBef>
                        <a:spcAft>
                          <a:spcPts val="0"/>
                        </a:spcAft>
                        <a:buClr>
                          <a:schemeClr val="dk1"/>
                        </a:buClr>
                        <a:buSzPts val="1100"/>
                        <a:buFont typeface="Arial"/>
                        <a:buNone/>
                      </a:pPr>
                      <a:r>
                        <a:rPr lang="en-GB" sz="1400" u="none" strike="noStrike" cap="none" dirty="0">
                          <a:solidFill>
                            <a:schemeClr val="dk1"/>
                          </a:solidFill>
                          <a:latin typeface="Livvic"/>
                          <a:ea typeface="Livvic"/>
                          <a:cs typeface="Livvic"/>
                          <a:sym typeface="Livvic"/>
                        </a:rPr>
                        <a:t>Interventions to support vulnerable children to learn to read</a:t>
                      </a:r>
                      <a:endParaRPr sz="1400" u="none" strike="noStrike" cap="none" dirty="0">
                        <a:latin typeface="Livvic"/>
                        <a:ea typeface="Livvic"/>
                        <a:cs typeface="Livvic"/>
                        <a:sym typeface="Livvic"/>
                      </a:endParaRPr>
                    </a:p>
                  </a:txBody>
                  <a:tcPr marL="91425" marR="91425" marT="91425" marB="91425"/>
                </a:tc>
                <a:extLst>
                  <a:ext uri="{0D108BD9-81ED-4DB2-BD59-A6C34878D82A}">
                    <a16:rowId xmlns:a16="http://schemas.microsoft.com/office/drawing/2014/main" val="10004"/>
                  </a:ext>
                </a:extLst>
              </a:tr>
              <a:tr h="616525">
                <a:tc gridSpan="2">
                  <a:txBody>
                    <a:bodyPr/>
                    <a:lstStyle/>
                    <a:p>
                      <a:pPr marL="0" marR="0" lvl="0" indent="0" algn="l" rtl="0">
                        <a:lnSpc>
                          <a:spcPct val="100000"/>
                        </a:lnSpc>
                        <a:spcBef>
                          <a:spcPts val="0"/>
                        </a:spcBef>
                        <a:spcAft>
                          <a:spcPts val="0"/>
                        </a:spcAft>
                        <a:buClr>
                          <a:schemeClr val="dk1"/>
                        </a:buClr>
                        <a:buSzPts val="1100"/>
                        <a:buFont typeface="Arial"/>
                        <a:buNone/>
                      </a:pPr>
                      <a:r>
                        <a:rPr lang="en-GB" sz="1400" u="none" strike="noStrike" cap="none" dirty="0">
                          <a:solidFill>
                            <a:schemeClr val="dk1"/>
                          </a:solidFill>
                          <a:latin typeface="Livvic"/>
                          <a:ea typeface="Livvic"/>
                          <a:cs typeface="Livvic"/>
                          <a:sym typeface="Livvic"/>
                        </a:rPr>
                        <a:t>Gap task	Monitor and evaluate the progress of SEND and vulnerable learners: support wider staff to develop the subject knowledge required to better support these learners.</a:t>
                      </a:r>
                      <a:endParaRPr sz="1400" u="none" strike="noStrike" cap="none" dirty="0">
                        <a:latin typeface="Livvic"/>
                        <a:ea typeface="Livvic"/>
                        <a:cs typeface="Livvic"/>
                        <a:sym typeface="Livvic"/>
                      </a:endParaRPr>
                    </a:p>
                  </a:txBody>
                  <a:tcPr marL="91425" marR="91425" marT="91425" marB="91425"/>
                </a:tc>
                <a:tc hMerge="1">
                  <a:txBody>
                    <a:bodyPr/>
                    <a:lstStyle/>
                    <a:p>
                      <a:endParaRPr lang="en-US"/>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6"/>
          <p:cNvSpPr txBox="1">
            <a:spLocks noGrp="1"/>
          </p:cNvSpPr>
          <p:nvPr>
            <p:ph type="title"/>
          </p:nvPr>
        </p:nvSpPr>
        <p:spPr>
          <a:xfrm>
            <a:off x="3581400" y="382619"/>
            <a:ext cx="843686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a:latin typeface="Livvic"/>
                <a:ea typeface="Livvic"/>
                <a:cs typeface="Livvic"/>
                <a:sym typeface="Livvic"/>
              </a:rPr>
              <a:t>Aims of session 3</a:t>
            </a:r>
            <a:endParaRPr b="1">
              <a:latin typeface="Livvic"/>
              <a:ea typeface="Livvic"/>
              <a:cs typeface="Livvic"/>
              <a:sym typeface="Livvic"/>
            </a:endParaRPr>
          </a:p>
        </p:txBody>
      </p:sp>
      <p:sp>
        <p:nvSpPr>
          <p:cNvPr id="111" name="Google Shape;111;p6"/>
          <p:cNvSpPr txBox="1">
            <a:spLocks noGrp="1"/>
          </p:cNvSpPr>
          <p:nvPr>
            <p:ph type="body" idx="1"/>
          </p:nvPr>
        </p:nvSpPr>
        <p:spPr>
          <a:xfrm>
            <a:off x="3581400" y="1825625"/>
            <a:ext cx="8436864" cy="3885627"/>
          </a:xfrm>
          <a:prstGeom prst="rect">
            <a:avLst/>
          </a:prstGeom>
          <a:noFill/>
          <a:ln>
            <a:noFill/>
          </a:ln>
        </p:spPr>
        <p:txBody>
          <a:bodyPr spcFirstLastPara="1" wrap="square" lIns="91425" tIns="45700" rIns="91425" bIns="45700" anchor="t" anchorCtr="0">
            <a:normAutofit/>
          </a:bodyPr>
          <a:lstStyle/>
          <a:p>
            <a:pPr marL="800100">
              <a:spcBef>
                <a:spcPts val="1200"/>
              </a:spcBef>
            </a:pPr>
            <a:r>
              <a:rPr lang="en-GB" sz="2400" dirty="0">
                <a:latin typeface="Livvic"/>
                <a:ea typeface="Livvic"/>
                <a:cs typeface="Livvic"/>
                <a:sym typeface="Livvic"/>
              </a:rPr>
              <a:t>Understand the importance of language comprehension in reading.</a:t>
            </a:r>
            <a:endParaRPr sz="2400" dirty="0">
              <a:latin typeface="Livvic"/>
              <a:ea typeface="Livvic"/>
              <a:cs typeface="Livvic"/>
              <a:sym typeface="Livvic"/>
            </a:endParaRPr>
          </a:p>
          <a:p>
            <a:pPr marL="800100">
              <a:spcBef>
                <a:spcPts val="1200"/>
              </a:spcBef>
            </a:pPr>
            <a:r>
              <a:rPr lang="en-GB" sz="2400" dirty="0">
                <a:latin typeface="Livvic"/>
                <a:ea typeface="Livvic"/>
                <a:cs typeface="Livvic"/>
                <a:sym typeface="Livvic"/>
              </a:rPr>
              <a:t>Understand how to support EAL learners in reading.</a:t>
            </a:r>
            <a:endParaRPr sz="2400" dirty="0">
              <a:latin typeface="Livvic"/>
              <a:ea typeface="Livvic"/>
              <a:cs typeface="Livvic"/>
              <a:sym typeface="Livvic"/>
            </a:endParaRPr>
          </a:p>
          <a:p>
            <a:pPr marL="457200" lvl="0" indent="0" algn="l" rtl="0">
              <a:lnSpc>
                <a:spcPct val="90000"/>
              </a:lnSpc>
              <a:spcBef>
                <a:spcPts val="1200"/>
              </a:spcBef>
              <a:spcAft>
                <a:spcPts val="0"/>
              </a:spcAft>
              <a:buSzPts val="1800"/>
              <a:buNone/>
            </a:pPr>
            <a:endParaRPr sz="2400" dirty="0">
              <a:latin typeface="Livvic"/>
              <a:ea typeface="Livvic"/>
              <a:cs typeface="Livvic"/>
              <a:sym typeface="Livvic"/>
            </a:endParaRPr>
          </a:p>
          <a:p>
            <a:pPr marL="0" lvl="0" indent="0" algn="l" rtl="0">
              <a:lnSpc>
                <a:spcPct val="90000"/>
              </a:lnSpc>
              <a:spcBef>
                <a:spcPts val="1000"/>
              </a:spcBef>
              <a:spcAft>
                <a:spcPts val="0"/>
              </a:spcAft>
              <a:buSzPts val="1800"/>
              <a:buNone/>
            </a:pP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g257da8728c2_1_50"/>
          <p:cNvSpPr txBox="1">
            <a:spLocks noGrp="1"/>
          </p:cNvSpPr>
          <p:nvPr>
            <p:ph type="title"/>
          </p:nvPr>
        </p:nvSpPr>
        <p:spPr>
          <a:xfrm>
            <a:off x="3581400" y="382619"/>
            <a:ext cx="843686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GB" b="1" dirty="0">
                <a:latin typeface="Livvic"/>
                <a:ea typeface="Livvic"/>
                <a:cs typeface="Livvic"/>
                <a:sym typeface="Livvic"/>
              </a:rPr>
              <a:t>Gap task</a:t>
            </a:r>
            <a:endParaRPr b="1" dirty="0">
              <a:latin typeface="Livvic"/>
              <a:ea typeface="Livvic"/>
              <a:cs typeface="Livvic"/>
              <a:sym typeface="Livvic"/>
            </a:endParaRPr>
          </a:p>
        </p:txBody>
      </p:sp>
      <p:sp>
        <p:nvSpPr>
          <p:cNvPr id="118" name="Google Shape;118;g257da8728c2_1_50"/>
          <p:cNvSpPr txBox="1">
            <a:spLocks noGrp="1"/>
          </p:cNvSpPr>
          <p:nvPr>
            <p:ph type="body" idx="1"/>
          </p:nvPr>
        </p:nvSpPr>
        <p:spPr>
          <a:xfrm>
            <a:off x="3581400" y="1825625"/>
            <a:ext cx="8436864" cy="4351338"/>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15000"/>
              </a:lnSpc>
              <a:spcBef>
                <a:spcPts val="1200"/>
              </a:spcBef>
              <a:spcAft>
                <a:spcPts val="0"/>
              </a:spcAft>
              <a:buSzPct val="91836"/>
              <a:buNone/>
            </a:pPr>
            <a:r>
              <a:rPr lang="en-GB">
                <a:latin typeface="Livvic"/>
                <a:ea typeface="Livvic"/>
                <a:cs typeface="Livvic"/>
                <a:sym typeface="Livvic"/>
              </a:rPr>
              <a:t>Take either possible dyslexic child / or autistic child. Work with them as a reader OR do a phonological awareness check. Using provided activities, decide what might be worth trying from the session.</a:t>
            </a:r>
            <a:endParaRPr/>
          </a:p>
          <a:p>
            <a:pPr marL="0" lvl="0" indent="0" algn="l" rtl="0">
              <a:lnSpc>
                <a:spcPct val="115000"/>
              </a:lnSpc>
              <a:spcBef>
                <a:spcPts val="1200"/>
              </a:spcBef>
              <a:spcAft>
                <a:spcPts val="0"/>
              </a:spcAft>
              <a:buSzPct val="91836"/>
              <a:buNone/>
            </a:pPr>
            <a:r>
              <a:rPr lang="en-GB">
                <a:latin typeface="Livvic"/>
                <a:ea typeface="Livvic"/>
                <a:cs typeface="Livvic"/>
                <a:sym typeface="Livvic"/>
              </a:rPr>
              <a:t>OR</a:t>
            </a:r>
            <a:endParaRPr/>
          </a:p>
          <a:p>
            <a:pPr marL="0" lvl="0" indent="0" algn="l" rtl="0">
              <a:lnSpc>
                <a:spcPct val="115000"/>
              </a:lnSpc>
              <a:spcBef>
                <a:spcPts val="1200"/>
              </a:spcBef>
              <a:spcAft>
                <a:spcPts val="0"/>
              </a:spcAft>
              <a:buSzPct val="91836"/>
              <a:buNone/>
            </a:pPr>
            <a:r>
              <a:rPr lang="en-GB">
                <a:latin typeface="Livvic"/>
                <a:ea typeface="Livvic"/>
                <a:cs typeface="Livvic"/>
                <a:sym typeface="Livvic"/>
              </a:rPr>
              <a:t>Use the Early Years dyslexia checklist to consider the reading development of two pupils who are finding the reading journey difficult. Intervene to support these learners.</a:t>
            </a:r>
            <a:endParaRPr/>
          </a:p>
          <a:p>
            <a:pPr marL="0" lvl="0" indent="0" algn="l" rtl="0">
              <a:lnSpc>
                <a:spcPct val="115000"/>
              </a:lnSpc>
              <a:spcBef>
                <a:spcPts val="1200"/>
              </a:spcBef>
              <a:spcAft>
                <a:spcPts val="0"/>
              </a:spcAft>
              <a:buSzPct val="91836"/>
              <a:buNone/>
            </a:pPr>
            <a:r>
              <a:rPr lang="en-GB">
                <a:latin typeface="Livvic"/>
                <a:ea typeface="Livvic"/>
                <a:cs typeface="Livvic"/>
                <a:sym typeface="Livvic"/>
              </a:rPr>
              <a:t>OR</a:t>
            </a:r>
            <a:endParaRPr/>
          </a:p>
          <a:p>
            <a:pPr marL="0" lvl="0" indent="0" algn="l" rtl="0">
              <a:lnSpc>
                <a:spcPct val="115000"/>
              </a:lnSpc>
              <a:spcBef>
                <a:spcPts val="1200"/>
              </a:spcBef>
              <a:spcAft>
                <a:spcPts val="0"/>
              </a:spcAft>
              <a:buSzPct val="91836"/>
              <a:buNone/>
            </a:pPr>
            <a:r>
              <a:rPr lang="en-GB">
                <a:latin typeface="Livvic"/>
                <a:ea typeface="Livvic"/>
                <a:cs typeface="Livvic"/>
                <a:sym typeface="Livvic"/>
              </a:rPr>
              <a:t>Implement some strategies from the autism session on pupils who are finding learning the hardest.</a:t>
            </a:r>
            <a:endParaRPr/>
          </a:p>
          <a:p>
            <a:pPr marL="457200" lvl="0" indent="-228600" algn="l" rtl="0">
              <a:lnSpc>
                <a:spcPct val="90000"/>
              </a:lnSpc>
              <a:spcBef>
                <a:spcPts val="1000"/>
              </a:spcBef>
              <a:spcAft>
                <a:spcPts val="0"/>
              </a:spcAft>
              <a:buClr>
                <a:schemeClr val="dk1"/>
              </a:buClr>
              <a:buSzPct val="91836"/>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3b13f78f9c7_0_13"/>
          <p:cNvSpPr txBox="1">
            <a:spLocks noGrp="1"/>
          </p:cNvSpPr>
          <p:nvPr>
            <p:ph type="title"/>
          </p:nvPr>
        </p:nvSpPr>
        <p:spPr>
          <a:xfrm>
            <a:off x="831850" y="1709746"/>
            <a:ext cx="10515600" cy="1932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000"/>
              <a:buNone/>
            </a:pPr>
            <a:r>
              <a:rPr lang="en-GB" sz="5400" b="1">
                <a:latin typeface="Livvic"/>
                <a:ea typeface="Livvic"/>
                <a:cs typeface="Livvic"/>
                <a:sym typeface="Livvic"/>
              </a:rPr>
              <a:t>Understanding how EAL learners learn to read</a:t>
            </a:r>
            <a:endParaRPr sz="5400" b="1">
              <a:latin typeface="Livvic"/>
              <a:ea typeface="Livvic"/>
              <a:cs typeface="Livvic"/>
              <a:sym typeface="Livvi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g3d695ce643e_0_3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GB"/>
              <a:t>Simple View of Reading</a:t>
            </a:r>
            <a:endParaRPr/>
          </a:p>
        </p:txBody>
      </p:sp>
      <p:pic>
        <p:nvPicPr>
          <p:cNvPr id="131" name="Google Shape;131;g3d695ce643e_0_34"/>
          <p:cNvPicPr preferRelativeResize="0"/>
          <p:nvPr/>
        </p:nvPicPr>
        <p:blipFill rotWithShape="1">
          <a:blip r:embed="rId3">
            <a:alphaModFix/>
          </a:blip>
          <a:srcRect/>
          <a:stretch/>
        </p:blipFill>
        <p:spPr>
          <a:xfrm>
            <a:off x="152400" y="152400"/>
            <a:ext cx="11754126" cy="6611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g3d695ce643e_0_40"/>
          <p:cNvPicPr preferRelativeResize="0"/>
          <p:nvPr/>
        </p:nvPicPr>
        <p:blipFill rotWithShape="1">
          <a:blip r:embed="rId3">
            <a:alphaModFix/>
          </a:blip>
          <a:srcRect/>
          <a:stretch/>
        </p:blipFill>
        <p:spPr>
          <a:xfrm>
            <a:off x="673999" y="227880"/>
            <a:ext cx="10974050" cy="573682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g3d1bb4453fb_0_22"/>
          <p:cNvSpPr txBox="1">
            <a:spLocks noGrp="1"/>
          </p:cNvSpPr>
          <p:nvPr>
            <p:ph type="title"/>
          </p:nvPr>
        </p:nvSpPr>
        <p:spPr>
          <a:xfrm>
            <a:off x="419600" y="266950"/>
            <a:ext cx="2488500" cy="16518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en-GB" sz="4400" b="1" dirty="0">
                <a:latin typeface="Livvic" pitchFamily="2" charset="0"/>
              </a:rPr>
              <a:t>Parallel</a:t>
            </a:r>
            <a:endParaRPr sz="4400" b="1" dirty="0">
              <a:latin typeface="Livvic" pitchFamily="2" charset="0"/>
            </a:endParaRPr>
          </a:p>
          <a:p>
            <a:pPr marL="0" lvl="0" indent="0" algn="l" rtl="0">
              <a:spcBef>
                <a:spcPts val="0"/>
              </a:spcBef>
              <a:spcAft>
                <a:spcPts val="0"/>
              </a:spcAft>
              <a:buNone/>
            </a:pPr>
            <a:r>
              <a:rPr lang="en-GB" sz="4400" b="1" dirty="0">
                <a:latin typeface="Livvic" pitchFamily="2" charset="0"/>
              </a:rPr>
              <a:t>tracks</a:t>
            </a:r>
            <a:endParaRPr sz="4400" b="1" dirty="0">
              <a:latin typeface="Livvic" pitchFamily="2" charset="0"/>
            </a:endParaRPr>
          </a:p>
        </p:txBody>
      </p:sp>
      <p:pic>
        <p:nvPicPr>
          <p:cNvPr id="145" name="Google Shape;145;g3d1bb4453fb_0_22" descr="Railway tracks disappearing into the distance (provided by Getty Images)"/>
          <p:cNvPicPr preferRelativeResize="0"/>
          <p:nvPr/>
        </p:nvPicPr>
        <p:blipFill>
          <a:blip r:embed="rId3">
            <a:alphaModFix/>
          </a:blip>
          <a:stretch>
            <a:fillRect/>
          </a:stretch>
        </p:blipFill>
        <p:spPr>
          <a:xfrm>
            <a:off x="4132576" y="345650"/>
            <a:ext cx="4886999" cy="6166702"/>
          </a:xfrm>
          <a:prstGeom prst="rect">
            <a:avLst/>
          </a:prstGeom>
          <a:noFill/>
          <a:ln>
            <a:noFill/>
          </a:ln>
        </p:spPr>
      </p:pic>
      <p:sp>
        <p:nvSpPr>
          <p:cNvPr id="146" name="Google Shape;146;g3d1bb4453fb_0_22"/>
          <p:cNvSpPr txBox="1"/>
          <p:nvPr/>
        </p:nvSpPr>
        <p:spPr>
          <a:xfrm rot="-2972890">
            <a:off x="416018" y="3369320"/>
            <a:ext cx="4253489" cy="95549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b="1" dirty="0">
                <a:solidFill>
                  <a:srgbClr val="FF0000"/>
                </a:solidFill>
                <a:latin typeface="Livvic" pitchFamily="2" charset="0"/>
                <a:ea typeface="Calibri"/>
                <a:cs typeface="Calibri"/>
                <a:sym typeface="Calibri"/>
              </a:rPr>
              <a:t>Phonics and common exception words</a:t>
            </a:r>
            <a:endParaRPr sz="2800" b="1" dirty="0">
              <a:solidFill>
                <a:srgbClr val="FF0000"/>
              </a:solidFill>
              <a:latin typeface="Livvic" pitchFamily="2" charset="0"/>
              <a:ea typeface="Calibri"/>
              <a:cs typeface="Calibri"/>
              <a:sym typeface="Calibri"/>
            </a:endParaRPr>
          </a:p>
        </p:txBody>
      </p:sp>
      <p:sp>
        <p:nvSpPr>
          <p:cNvPr id="147" name="Google Shape;147;g3d1bb4453fb_0_22"/>
          <p:cNvSpPr txBox="1"/>
          <p:nvPr/>
        </p:nvSpPr>
        <p:spPr>
          <a:xfrm rot="2700514">
            <a:off x="9086597" y="3455865"/>
            <a:ext cx="4253459" cy="955443"/>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b="1" dirty="0">
                <a:solidFill>
                  <a:srgbClr val="FF0000"/>
                </a:solidFill>
                <a:latin typeface="Livvic" pitchFamily="2" charset="0"/>
                <a:ea typeface="Calibri"/>
                <a:cs typeface="Calibri"/>
                <a:sym typeface="Calibri"/>
              </a:rPr>
              <a:t>Language comprehension and expression</a:t>
            </a:r>
            <a:endParaRPr sz="2800" b="1" dirty="0">
              <a:solidFill>
                <a:srgbClr val="FF0000"/>
              </a:solidFill>
              <a:latin typeface="Livvic" pitchFamily="2" charset="0"/>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3d695ce643e_0_178"/>
          <p:cNvSpPr txBox="1">
            <a:spLocks noGrp="1"/>
          </p:cNvSpPr>
          <p:nvPr>
            <p:ph type="title"/>
          </p:nvPr>
        </p:nvSpPr>
        <p:spPr>
          <a:xfrm>
            <a:off x="3581400" y="382623"/>
            <a:ext cx="8436900" cy="88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Phonics matters</a:t>
            </a:r>
            <a:endParaRPr b="1" dirty="0">
              <a:latin typeface="Livvic" pitchFamily="2" charset="0"/>
            </a:endParaRPr>
          </a:p>
        </p:txBody>
      </p:sp>
      <p:sp>
        <p:nvSpPr>
          <p:cNvPr id="154" name="Google Shape;154;g3d695ce643e_0_178"/>
          <p:cNvSpPr txBox="1">
            <a:spLocks noGrp="1"/>
          </p:cNvSpPr>
          <p:nvPr>
            <p:ph type="body" idx="1"/>
          </p:nvPr>
        </p:nvSpPr>
        <p:spPr>
          <a:xfrm>
            <a:off x="3581400" y="1131750"/>
            <a:ext cx="8436900" cy="4984200"/>
          </a:xfrm>
          <a:prstGeom prst="rect">
            <a:avLst/>
          </a:prstGeom>
        </p:spPr>
        <p:txBody>
          <a:bodyPr spcFirstLastPara="1" wrap="square" lIns="91425" tIns="45700" rIns="91425" bIns="45700" anchor="t" anchorCtr="0">
            <a:normAutofit fontScale="92500" lnSpcReduction="10000"/>
          </a:bodyPr>
          <a:lstStyle/>
          <a:p>
            <a:pPr marL="0" lvl="0" indent="0" algn="l" rtl="0">
              <a:spcBef>
                <a:spcPts val="1000"/>
              </a:spcBef>
              <a:spcAft>
                <a:spcPts val="0"/>
              </a:spcAft>
              <a:buNone/>
            </a:pPr>
            <a:r>
              <a:rPr lang="en-GB" dirty="0">
                <a:latin typeface="Livvic" pitchFamily="2" charset="0"/>
              </a:rPr>
              <a:t>Carry out an assessment: can the pupil blend (and segment)? Does the pupil already know some graphemes?</a:t>
            </a:r>
            <a:endParaRPr dirty="0">
              <a:latin typeface="Livvic" pitchFamily="2" charset="0"/>
            </a:endParaRPr>
          </a:p>
          <a:p>
            <a:pPr marL="0" lvl="0" indent="0" algn="l" rtl="0">
              <a:spcBef>
                <a:spcPts val="1000"/>
              </a:spcBef>
              <a:spcAft>
                <a:spcPts val="0"/>
              </a:spcAft>
              <a:buNone/>
            </a:pPr>
            <a:r>
              <a:rPr lang="en-GB" dirty="0">
                <a:latin typeface="Livvic" pitchFamily="2" charset="0"/>
              </a:rPr>
              <a:t>Do you need to fill gaps? What are they? Construct a bespoke programme based on your scheme.</a:t>
            </a:r>
            <a:endParaRPr dirty="0">
              <a:latin typeface="Livvic" pitchFamily="2" charset="0"/>
            </a:endParaRPr>
          </a:p>
          <a:p>
            <a:pPr marL="0" lvl="0" indent="0" algn="l" rtl="0">
              <a:spcBef>
                <a:spcPts val="1000"/>
              </a:spcBef>
              <a:spcAft>
                <a:spcPts val="0"/>
              </a:spcAft>
              <a:buNone/>
            </a:pPr>
            <a:r>
              <a:rPr lang="en-GB" dirty="0">
                <a:latin typeface="Livvic" pitchFamily="2" charset="0"/>
              </a:rPr>
              <a:t>Do you need to identify a starting point in the scheme and work through the scheme from that point onwards?</a:t>
            </a:r>
            <a:endParaRPr dirty="0">
              <a:latin typeface="Livvic" pitchFamily="2" charset="0"/>
            </a:endParaRPr>
          </a:p>
          <a:p>
            <a:pPr marL="0" lvl="0" indent="0" algn="l" rtl="0">
              <a:spcBef>
                <a:spcPts val="1000"/>
              </a:spcBef>
              <a:spcAft>
                <a:spcPts val="0"/>
              </a:spcAft>
              <a:buNone/>
            </a:pPr>
            <a:r>
              <a:rPr lang="en-GB" dirty="0">
                <a:latin typeface="Livvic" pitchFamily="2" charset="0"/>
              </a:rPr>
              <a:t>Small group or one to one? Who will be teaching them?</a:t>
            </a:r>
            <a:endParaRPr dirty="0">
              <a:latin typeface="Livvic" pitchFamily="2" charset="0"/>
            </a:endParaRPr>
          </a:p>
          <a:p>
            <a:pPr marL="0" lvl="0" indent="0" algn="l" rtl="0">
              <a:spcBef>
                <a:spcPts val="1000"/>
              </a:spcBef>
              <a:spcAft>
                <a:spcPts val="0"/>
              </a:spcAft>
              <a:buNone/>
            </a:pPr>
            <a:r>
              <a:rPr lang="en-GB" dirty="0">
                <a:latin typeface="Livvic" pitchFamily="2" charset="0"/>
              </a:rPr>
              <a:t>Can the learner cope with a faster pace than you would expect for young learners?</a:t>
            </a:r>
            <a:endParaRPr dirty="0">
              <a:latin typeface="Livvic" pitchFamily="2" charset="0"/>
            </a:endParaRPr>
          </a:p>
          <a:p>
            <a:pPr marL="0" lvl="0" indent="0" algn="l" rtl="0">
              <a:spcBef>
                <a:spcPts val="1000"/>
              </a:spcBef>
              <a:spcAft>
                <a:spcPts val="0"/>
              </a:spcAft>
              <a:buNone/>
            </a:pPr>
            <a:r>
              <a:rPr lang="en-GB" b="1" dirty="0">
                <a:latin typeface="Livvic" pitchFamily="2" charset="0"/>
              </a:rPr>
              <a:t>Reading and writing</a:t>
            </a:r>
            <a:endParaRPr b="1" dirty="0">
              <a:latin typeface="Livvic" pitchFamily="2"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g3d695ce643e_0_196"/>
          <p:cNvSpPr txBox="1">
            <a:spLocks noGrp="1"/>
          </p:cNvSpPr>
          <p:nvPr>
            <p:ph type="title"/>
          </p:nvPr>
        </p:nvSpPr>
        <p:spPr>
          <a:xfrm>
            <a:off x="838200" y="0"/>
            <a:ext cx="10515600" cy="860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latin typeface="Livvic" pitchFamily="2" charset="0"/>
              </a:rPr>
              <a:t>Phonics teaching flow-diagram</a:t>
            </a:r>
            <a:endParaRPr b="1" dirty="0">
              <a:latin typeface="Livvic" pitchFamily="2" charset="0"/>
            </a:endParaRPr>
          </a:p>
        </p:txBody>
      </p:sp>
      <p:sp>
        <p:nvSpPr>
          <p:cNvPr id="161" name="Google Shape;161;g3d695ce643e_0_196"/>
          <p:cNvSpPr txBox="1"/>
          <p:nvPr/>
        </p:nvSpPr>
        <p:spPr>
          <a:xfrm>
            <a:off x="5059500" y="860400"/>
            <a:ext cx="2136000" cy="674700"/>
          </a:xfrm>
          <a:prstGeom prst="rect">
            <a:avLst/>
          </a:prstGeom>
          <a:noFill/>
          <a:ln w="381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b="1" dirty="0">
                <a:solidFill>
                  <a:srgbClr val="3D4956"/>
                </a:solidFill>
                <a:latin typeface="Livvic" pitchFamily="2" charset="0"/>
                <a:ea typeface="Calibri"/>
                <a:cs typeface="Calibri"/>
                <a:sym typeface="Calibri"/>
              </a:rPr>
              <a:t>Assess pupil</a:t>
            </a:r>
            <a:endParaRPr sz="2600" b="1" dirty="0">
              <a:solidFill>
                <a:srgbClr val="3D4956"/>
              </a:solidFill>
              <a:latin typeface="Livvic" pitchFamily="2" charset="0"/>
              <a:ea typeface="Calibri"/>
              <a:cs typeface="Calibri"/>
              <a:sym typeface="Calibri"/>
            </a:endParaRPr>
          </a:p>
        </p:txBody>
      </p:sp>
      <p:sp>
        <p:nvSpPr>
          <p:cNvPr id="162" name="Google Shape;162;g3d695ce643e_0_196"/>
          <p:cNvSpPr txBox="1"/>
          <p:nvPr/>
        </p:nvSpPr>
        <p:spPr>
          <a:xfrm>
            <a:off x="341025" y="2274750"/>
            <a:ext cx="3429000" cy="3354000"/>
          </a:xfrm>
          <a:prstGeom prst="rect">
            <a:avLst/>
          </a:prstGeom>
          <a:noFill/>
          <a:ln w="381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dirty="0">
                <a:solidFill>
                  <a:srgbClr val="3D4956"/>
                </a:solidFill>
                <a:latin typeface="Livvic" pitchFamily="2" charset="0"/>
                <a:ea typeface="Calibri"/>
                <a:cs typeface="Calibri"/>
                <a:sym typeface="Calibri"/>
              </a:rPr>
              <a:t>Teach phonological awareness and begin the programme from the beginning. Consider: can you teach the programme more quickly?</a:t>
            </a:r>
            <a:endParaRPr sz="2600" dirty="0">
              <a:solidFill>
                <a:srgbClr val="3D4956"/>
              </a:solidFill>
              <a:latin typeface="Livvic" pitchFamily="2" charset="0"/>
              <a:ea typeface="Calibri"/>
              <a:cs typeface="Calibri"/>
              <a:sym typeface="Calibri"/>
            </a:endParaRPr>
          </a:p>
        </p:txBody>
      </p:sp>
      <p:sp>
        <p:nvSpPr>
          <p:cNvPr id="163" name="Google Shape;163;g3d695ce643e_0_196"/>
          <p:cNvSpPr txBox="1"/>
          <p:nvPr/>
        </p:nvSpPr>
        <p:spPr>
          <a:xfrm>
            <a:off x="8548150" y="2181075"/>
            <a:ext cx="3241500" cy="2885700"/>
          </a:xfrm>
          <a:prstGeom prst="rect">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dirty="0">
                <a:solidFill>
                  <a:srgbClr val="3D4956"/>
                </a:solidFill>
                <a:latin typeface="Livvic" pitchFamily="2" charset="0"/>
                <a:ea typeface="Calibri"/>
                <a:cs typeface="Calibri"/>
                <a:sym typeface="Calibri"/>
              </a:rPr>
              <a:t>Identify gaps: construct a bespoke programme to teach to the gaps.</a:t>
            </a:r>
            <a:endParaRPr sz="2600" dirty="0">
              <a:solidFill>
                <a:srgbClr val="3D4956"/>
              </a:solidFill>
              <a:latin typeface="Livvic" pitchFamily="2" charset="0"/>
              <a:ea typeface="Calibri"/>
              <a:cs typeface="Calibri"/>
              <a:sym typeface="Calibri"/>
            </a:endParaRPr>
          </a:p>
        </p:txBody>
      </p:sp>
      <p:sp>
        <p:nvSpPr>
          <p:cNvPr id="164" name="Google Shape;164;g3d695ce643e_0_196"/>
          <p:cNvSpPr txBox="1"/>
          <p:nvPr/>
        </p:nvSpPr>
        <p:spPr>
          <a:xfrm>
            <a:off x="4538338" y="2274750"/>
            <a:ext cx="3241500" cy="1723800"/>
          </a:xfrm>
          <a:prstGeom prst="rect">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GB" sz="2600" dirty="0">
                <a:solidFill>
                  <a:srgbClr val="3D4956"/>
                </a:solidFill>
                <a:latin typeface="Livvic" pitchFamily="2" charset="0"/>
                <a:ea typeface="Calibri"/>
                <a:cs typeface="Calibri"/>
                <a:sym typeface="Calibri"/>
              </a:rPr>
              <a:t>Identify the starting point in the scheme: work from there</a:t>
            </a:r>
            <a:endParaRPr sz="2600" dirty="0">
              <a:solidFill>
                <a:srgbClr val="3D4956"/>
              </a:solidFill>
              <a:latin typeface="Livvic" pitchFamily="2" charset="0"/>
              <a:ea typeface="Calibri"/>
              <a:cs typeface="Calibri"/>
              <a:sym typeface="Calibri"/>
            </a:endParaRPr>
          </a:p>
        </p:txBody>
      </p:sp>
      <p:sp>
        <p:nvSpPr>
          <p:cNvPr id="165" name="Google Shape;165;g3d695ce643e_0_196"/>
          <p:cNvSpPr txBox="1"/>
          <p:nvPr/>
        </p:nvSpPr>
        <p:spPr>
          <a:xfrm>
            <a:off x="4623838" y="4504350"/>
            <a:ext cx="3070500" cy="1124400"/>
          </a:xfrm>
          <a:prstGeom prst="rect">
            <a:avLst/>
          </a:prstGeom>
          <a:noFill/>
          <a:ln w="381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2600" b="1" dirty="0">
                <a:solidFill>
                  <a:srgbClr val="3D4956"/>
                </a:solidFill>
                <a:latin typeface="Livvic" pitchFamily="2" charset="0"/>
                <a:ea typeface="Calibri"/>
                <a:cs typeface="Calibri"/>
                <a:sym typeface="Calibri"/>
              </a:rPr>
              <a:t>Regularly re-assess pupil</a:t>
            </a:r>
            <a:endParaRPr sz="2600" b="1" dirty="0">
              <a:solidFill>
                <a:srgbClr val="3D4956"/>
              </a:solidFill>
              <a:latin typeface="Livvic" pitchFamily="2" charset="0"/>
              <a:ea typeface="Calibri"/>
              <a:cs typeface="Calibri"/>
              <a:sym typeface="Calibri"/>
            </a:endParaRPr>
          </a:p>
        </p:txBody>
      </p:sp>
      <p:cxnSp>
        <p:nvCxnSpPr>
          <p:cNvPr id="166" name="Google Shape;166;g3d695ce643e_0_196"/>
          <p:cNvCxnSpPr>
            <a:stCxn id="161" idx="1"/>
          </p:cNvCxnSpPr>
          <p:nvPr/>
        </p:nvCxnSpPr>
        <p:spPr>
          <a:xfrm flipH="1">
            <a:off x="2883300" y="1197750"/>
            <a:ext cx="2176200" cy="1058400"/>
          </a:xfrm>
          <a:prstGeom prst="straightConnector1">
            <a:avLst/>
          </a:prstGeom>
          <a:noFill/>
          <a:ln w="38100" cap="flat" cmpd="sng">
            <a:solidFill>
              <a:srgbClr val="FF0000"/>
            </a:solidFill>
            <a:prstDash val="solid"/>
            <a:round/>
            <a:headEnd type="none" w="med" len="med"/>
            <a:tailEnd type="triangle" w="med" len="med"/>
          </a:ln>
        </p:spPr>
      </p:cxnSp>
      <p:cxnSp>
        <p:nvCxnSpPr>
          <p:cNvPr id="167" name="Google Shape;167;g3d695ce643e_0_196"/>
          <p:cNvCxnSpPr>
            <a:stCxn id="161" idx="2"/>
            <a:endCxn id="164" idx="0"/>
          </p:cNvCxnSpPr>
          <p:nvPr/>
        </p:nvCxnSpPr>
        <p:spPr>
          <a:xfrm>
            <a:off x="6127500" y="1535100"/>
            <a:ext cx="31500" cy="739800"/>
          </a:xfrm>
          <a:prstGeom prst="straightConnector1">
            <a:avLst/>
          </a:prstGeom>
          <a:noFill/>
          <a:ln w="38100" cap="flat" cmpd="sng">
            <a:solidFill>
              <a:schemeClr val="accent2"/>
            </a:solidFill>
            <a:prstDash val="solid"/>
            <a:round/>
            <a:headEnd type="none" w="med" len="med"/>
            <a:tailEnd type="triangle" w="med" len="med"/>
          </a:ln>
        </p:spPr>
      </p:cxnSp>
      <p:cxnSp>
        <p:nvCxnSpPr>
          <p:cNvPr id="168" name="Google Shape;168;g3d695ce643e_0_196"/>
          <p:cNvCxnSpPr>
            <a:stCxn id="161" idx="3"/>
          </p:cNvCxnSpPr>
          <p:nvPr/>
        </p:nvCxnSpPr>
        <p:spPr>
          <a:xfrm>
            <a:off x="7195500" y="1197750"/>
            <a:ext cx="2139600" cy="945900"/>
          </a:xfrm>
          <a:prstGeom prst="straightConnector1">
            <a:avLst/>
          </a:prstGeom>
          <a:noFill/>
          <a:ln w="38100" cap="flat" cmpd="sng">
            <a:solidFill>
              <a:schemeClr val="accent6"/>
            </a:solidFill>
            <a:prstDash val="solid"/>
            <a:round/>
            <a:headEnd type="none" w="med" len="med"/>
            <a:tailEnd type="triangle" w="med" len="med"/>
          </a:ln>
        </p:spPr>
      </p:cxnSp>
      <p:cxnSp>
        <p:nvCxnSpPr>
          <p:cNvPr id="169" name="Google Shape;169;g3d695ce643e_0_196"/>
          <p:cNvCxnSpPr>
            <a:endCxn id="165" idx="1"/>
          </p:cNvCxnSpPr>
          <p:nvPr/>
        </p:nvCxnSpPr>
        <p:spPr>
          <a:xfrm rot="10800000" flipH="1">
            <a:off x="3703138" y="5066550"/>
            <a:ext cx="920700" cy="18600"/>
          </a:xfrm>
          <a:prstGeom prst="straightConnector1">
            <a:avLst/>
          </a:prstGeom>
          <a:noFill/>
          <a:ln w="38100" cap="flat" cmpd="sng">
            <a:solidFill>
              <a:schemeClr val="dk2"/>
            </a:solidFill>
            <a:prstDash val="solid"/>
            <a:round/>
            <a:headEnd type="none" w="med" len="med"/>
            <a:tailEnd type="triangle" w="med" len="med"/>
          </a:ln>
        </p:spPr>
      </p:cxnSp>
      <p:cxnSp>
        <p:nvCxnSpPr>
          <p:cNvPr id="170" name="Google Shape;170;g3d695ce643e_0_196"/>
          <p:cNvCxnSpPr>
            <a:stCxn id="164" idx="2"/>
            <a:endCxn id="165" idx="0"/>
          </p:cNvCxnSpPr>
          <p:nvPr/>
        </p:nvCxnSpPr>
        <p:spPr>
          <a:xfrm>
            <a:off x="6159088" y="3998550"/>
            <a:ext cx="0" cy="505800"/>
          </a:xfrm>
          <a:prstGeom prst="straightConnector1">
            <a:avLst/>
          </a:prstGeom>
          <a:noFill/>
          <a:ln w="38100" cap="flat" cmpd="sng">
            <a:solidFill>
              <a:schemeClr val="dk2"/>
            </a:solidFill>
            <a:prstDash val="solid"/>
            <a:round/>
            <a:headEnd type="none" w="med" len="med"/>
            <a:tailEnd type="triangle" w="med" len="med"/>
          </a:ln>
        </p:spPr>
      </p:cxnSp>
      <p:cxnSp>
        <p:nvCxnSpPr>
          <p:cNvPr id="171" name="Google Shape;171;g3d695ce643e_0_196"/>
          <p:cNvCxnSpPr>
            <a:endCxn id="165" idx="3"/>
          </p:cNvCxnSpPr>
          <p:nvPr/>
        </p:nvCxnSpPr>
        <p:spPr>
          <a:xfrm flipH="1">
            <a:off x="7694338" y="5047950"/>
            <a:ext cx="853800" cy="1860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g3d695ce643e_0_184"/>
          <p:cNvSpPr txBox="1">
            <a:spLocks noGrp="1"/>
          </p:cNvSpPr>
          <p:nvPr>
            <p:ph type="title"/>
          </p:nvPr>
        </p:nvSpPr>
        <p:spPr>
          <a:xfrm>
            <a:off x="2653259" y="382619"/>
            <a:ext cx="9365041"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Common exception words matter</a:t>
            </a:r>
            <a:endParaRPr b="1" dirty="0">
              <a:latin typeface="Livvic" pitchFamily="2" charset="0"/>
            </a:endParaRPr>
          </a:p>
        </p:txBody>
      </p:sp>
      <p:sp>
        <p:nvSpPr>
          <p:cNvPr id="178" name="Google Shape;178;g3d695ce643e_0_184"/>
          <p:cNvSpPr txBox="1">
            <a:spLocks noGrp="1"/>
          </p:cNvSpPr>
          <p:nvPr>
            <p:ph type="body" idx="1"/>
          </p:nvPr>
        </p:nvSpPr>
        <p:spPr>
          <a:xfrm>
            <a:off x="3581400" y="1825625"/>
            <a:ext cx="84369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dirty="0">
                <a:latin typeface="Livvic" pitchFamily="2" charset="0"/>
              </a:rPr>
              <a:t>Basic list of common exception words: more than your phonics scheme? </a:t>
            </a:r>
            <a:endParaRPr dirty="0">
              <a:latin typeface="Livvic" pitchFamily="2" charset="0"/>
            </a:endParaRPr>
          </a:p>
          <a:p>
            <a:pPr marL="0" lvl="0" indent="0" algn="l" rtl="0">
              <a:spcBef>
                <a:spcPts val="1000"/>
              </a:spcBef>
              <a:spcAft>
                <a:spcPts val="0"/>
              </a:spcAft>
              <a:buNone/>
            </a:pPr>
            <a:r>
              <a:rPr lang="en-GB" dirty="0">
                <a:latin typeface="Livvic" pitchFamily="2" charset="0"/>
              </a:rPr>
              <a:t>Based on RR or PM book bands?</a:t>
            </a:r>
            <a:endParaRPr dirty="0">
              <a:latin typeface="Livvic" pitchFamily="2" charset="0"/>
            </a:endParaRPr>
          </a:p>
          <a:p>
            <a:pPr marL="0" lvl="0" indent="0" algn="l" rtl="0">
              <a:spcBef>
                <a:spcPts val="1000"/>
              </a:spcBef>
              <a:spcAft>
                <a:spcPts val="0"/>
              </a:spcAft>
              <a:buNone/>
            </a:pPr>
            <a:r>
              <a:rPr lang="en-GB" b="1" dirty="0">
                <a:latin typeface="Livvic" pitchFamily="2" charset="0"/>
              </a:rPr>
              <a:t>Reading and writing</a:t>
            </a:r>
            <a:endParaRPr b="1" dirty="0">
              <a:latin typeface="Livvic" pitchFamily="2"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g3d695ce643e_0_190"/>
          <p:cNvSpPr txBox="1">
            <a:spLocks noGrp="1"/>
          </p:cNvSpPr>
          <p:nvPr>
            <p:ph type="title"/>
          </p:nvPr>
        </p:nvSpPr>
        <p:spPr>
          <a:xfrm>
            <a:off x="3581400" y="382619"/>
            <a:ext cx="8436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Knowing about text</a:t>
            </a:r>
            <a:endParaRPr b="1" dirty="0">
              <a:latin typeface="Livvic" pitchFamily="2" charset="0"/>
            </a:endParaRPr>
          </a:p>
        </p:txBody>
      </p:sp>
      <p:sp>
        <p:nvSpPr>
          <p:cNvPr id="185" name="Google Shape;185;g3d695ce643e_0_190"/>
          <p:cNvSpPr txBox="1">
            <a:spLocks noGrp="1"/>
          </p:cNvSpPr>
          <p:nvPr>
            <p:ph type="body" idx="1"/>
          </p:nvPr>
        </p:nvSpPr>
        <p:spPr>
          <a:xfrm>
            <a:off x="3581400" y="1825625"/>
            <a:ext cx="8436900" cy="4351200"/>
          </a:xfrm>
          <a:prstGeom prst="rect">
            <a:avLst/>
          </a:prstGeom>
        </p:spPr>
        <p:txBody>
          <a:bodyPr spcFirstLastPara="1" wrap="square" lIns="91425" tIns="45700" rIns="91425" bIns="45700" anchor="t" anchorCtr="0">
            <a:normAutofit/>
          </a:bodyPr>
          <a:lstStyle/>
          <a:p>
            <a:pPr indent="-457200"/>
            <a:r>
              <a:rPr lang="en-GB" dirty="0">
                <a:latin typeface="Livvic" pitchFamily="2" charset="0"/>
              </a:rPr>
              <a:t>Directionality of print</a:t>
            </a:r>
            <a:endParaRPr dirty="0">
              <a:latin typeface="Livvic" pitchFamily="2" charset="0"/>
            </a:endParaRPr>
          </a:p>
          <a:p>
            <a:pPr indent="-457200"/>
            <a:r>
              <a:rPr lang="en-GB" dirty="0">
                <a:latin typeface="Livvic" pitchFamily="2" charset="0"/>
              </a:rPr>
              <a:t>Front and back cover</a:t>
            </a:r>
            <a:endParaRPr dirty="0">
              <a:latin typeface="Livvic" pitchFamily="2" charset="0"/>
            </a:endParaRPr>
          </a:p>
          <a:p>
            <a:pPr indent="-457200"/>
            <a:r>
              <a:rPr lang="en-GB" dirty="0">
                <a:latin typeface="Livvic" pitchFamily="2" charset="0"/>
              </a:rPr>
              <a:t>Reading from front to back</a:t>
            </a:r>
            <a:endParaRPr dirty="0">
              <a:latin typeface="Livvic" pitchFamily="2" charset="0"/>
            </a:endParaRPr>
          </a:p>
          <a:p>
            <a:pPr indent="-457200"/>
            <a:r>
              <a:rPr lang="en-GB" dirty="0">
                <a:latin typeface="Livvic" pitchFamily="2" charset="0"/>
              </a:rPr>
              <a:t>Top of the page to the bottom of the page</a:t>
            </a:r>
            <a:endParaRPr dirty="0">
              <a:latin typeface="Livvic" pitchFamily="2" charset="0"/>
            </a:endParaRPr>
          </a:p>
          <a:p>
            <a:pPr indent="-457200"/>
            <a:r>
              <a:rPr lang="en-GB" dirty="0">
                <a:latin typeface="Livvic" pitchFamily="2" charset="0"/>
              </a:rPr>
              <a:t>Left to right</a:t>
            </a:r>
            <a:endParaRPr dirty="0">
              <a:latin typeface="Livvic" pitchFamily="2" charset="0"/>
            </a:endParaRPr>
          </a:p>
          <a:p>
            <a:pPr indent="-457200"/>
            <a:r>
              <a:rPr lang="en-GB" dirty="0">
                <a:latin typeface="Livvic" pitchFamily="2" charset="0"/>
              </a:rPr>
              <a:t>Punctuation marks show how to read</a:t>
            </a:r>
            <a:endParaRPr dirty="0">
              <a:latin typeface="Livvic" pitchFamily="2" charset="0"/>
            </a:endParaRPr>
          </a:p>
          <a:p>
            <a:pPr marL="0" lvl="0" indent="0" algn="l" rtl="0">
              <a:spcBef>
                <a:spcPts val="1000"/>
              </a:spcBef>
              <a:spcAft>
                <a:spcPts val="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3d1bb4453fb_0_16"/>
          <p:cNvSpPr txBox="1">
            <a:spLocks noGrp="1"/>
          </p:cNvSpPr>
          <p:nvPr>
            <p:ph type="title"/>
          </p:nvPr>
        </p:nvSpPr>
        <p:spPr>
          <a:xfrm>
            <a:off x="3581400" y="382619"/>
            <a:ext cx="8436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Linking class and intervention</a:t>
            </a:r>
            <a:endParaRPr b="1" dirty="0">
              <a:latin typeface="Livvic" pitchFamily="2" charset="0"/>
            </a:endParaRPr>
          </a:p>
        </p:txBody>
      </p:sp>
      <p:sp>
        <p:nvSpPr>
          <p:cNvPr id="192" name="Google Shape;192;g3d1bb4453fb_0_16"/>
          <p:cNvSpPr txBox="1">
            <a:spLocks noGrp="1"/>
          </p:cNvSpPr>
          <p:nvPr>
            <p:ph type="body" idx="1"/>
          </p:nvPr>
        </p:nvSpPr>
        <p:spPr>
          <a:xfrm>
            <a:off x="3581400" y="1825625"/>
            <a:ext cx="84369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dirty="0">
                <a:latin typeface="Livvic" pitchFamily="2" charset="0"/>
              </a:rPr>
              <a:t>How do you support learners who regularly go out to interventions?</a:t>
            </a:r>
            <a:endParaRPr dirty="0">
              <a:latin typeface="Livvic" pitchFamily="2" charset="0"/>
            </a:endParaRPr>
          </a:p>
          <a:p>
            <a:pPr marL="0" lvl="0" indent="0" algn="l" rtl="0">
              <a:spcBef>
                <a:spcPts val="1000"/>
              </a:spcBef>
              <a:spcAft>
                <a:spcPts val="0"/>
              </a:spcAft>
              <a:buNone/>
            </a:pPr>
            <a:endParaRPr dirty="0">
              <a:latin typeface="Livvic" pitchFamily="2" charset="0"/>
            </a:endParaRPr>
          </a:p>
          <a:p>
            <a:pPr marL="0" lvl="0" indent="0" algn="l" rtl="0">
              <a:spcBef>
                <a:spcPts val="1000"/>
              </a:spcBef>
              <a:spcAft>
                <a:spcPts val="0"/>
              </a:spcAft>
              <a:buNone/>
            </a:pPr>
            <a:r>
              <a:rPr lang="en-GB" dirty="0">
                <a:latin typeface="Livvic" pitchFamily="2" charset="0"/>
              </a:rPr>
              <a:t>How could you support them?</a:t>
            </a:r>
            <a:endParaRPr dirty="0">
              <a:latin typeface="Livvic" pitchFamily="2"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3d695ce643e_0_213"/>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Generic language development ideas</a:t>
            </a:r>
            <a:endParaRPr b="1" dirty="0">
              <a:latin typeface="Livvic" pitchFamily="2" charset="0"/>
            </a:endParaRPr>
          </a:p>
        </p:txBody>
      </p:sp>
      <p:sp>
        <p:nvSpPr>
          <p:cNvPr id="199" name="Google Shape;199;g3d695ce643e_0_213"/>
          <p:cNvSpPr txBox="1">
            <a:spLocks noGrp="1"/>
          </p:cNvSpPr>
          <p:nvPr>
            <p:ph type="body" idx="4294967295"/>
          </p:nvPr>
        </p:nvSpPr>
        <p:spPr>
          <a:xfrm>
            <a:off x="838200" y="1413800"/>
            <a:ext cx="11180100" cy="53634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GB" dirty="0">
                <a:latin typeface="Livvic" pitchFamily="2" charset="0"/>
              </a:rPr>
              <a:t>Read picture books aloud: book talk for older learners, based on texts linking closely to classroom learning and basic familiar settings.</a:t>
            </a:r>
            <a:endParaRPr dirty="0">
              <a:latin typeface="Livvic" pitchFamily="2" charset="0"/>
            </a:endParaRPr>
          </a:p>
          <a:p>
            <a:pPr marL="457200" lvl="0" indent="-406400" algn="l" rtl="0">
              <a:spcBef>
                <a:spcPts val="0"/>
              </a:spcBef>
              <a:spcAft>
                <a:spcPts val="0"/>
              </a:spcAft>
              <a:buSzPts val="2800"/>
              <a:buChar char="•"/>
            </a:pPr>
            <a:r>
              <a:rPr lang="en-GB" dirty="0">
                <a:latin typeface="Livvic" pitchFamily="2" charset="0"/>
              </a:rPr>
              <a:t>Shared and paired reading of books.</a:t>
            </a:r>
            <a:endParaRPr dirty="0">
              <a:latin typeface="Livvic" pitchFamily="2" charset="0"/>
            </a:endParaRPr>
          </a:p>
          <a:p>
            <a:pPr marL="457200" lvl="0" indent="-406400" algn="l" rtl="0">
              <a:spcBef>
                <a:spcPts val="0"/>
              </a:spcBef>
              <a:spcAft>
                <a:spcPts val="0"/>
              </a:spcAft>
              <a:buSzPts val="2800"/>
              <a:buChar char="•"/>
            </a:pPr>
            <a:r>
              <a:rPr lang="en-GB" dirty="0">
                <a:latin typeface="Livvic" pitchFamily="2" charset="0"/>
              </a:rPr>
              <a:t>Repetition of these books including using audio books: repeated reads develop language.</a:t>
            </a:r>
            <a:endParaRPr dirty="0">
              <a:latin typeface="Livvic" pitchFamily="2" charset="0"/>
            </a:endParaRPr>
          </a:p>
          <a:p>
            <a:pPr marL="457200" lvl="0" indent="-406400" algn="l" rtl="0">
              <a:spcBef>
                <a:spcPts val="0"/>
              </a:spcBef>
              <a:spcAft>
                <a:spcPts val="0"/>
              </a:spcAft>
              <a:buSzPts val="2800"/>
              <a:buChar char="•"/>
            </a:pPr>
            <a:r>
              <a:rPr lang="en-GB" dirty="0">
                <a:latin typeface="Livvic" pitchFamily="2" charset="0"/>
              </a:rPr>
              <a:t>Use </a:t>
            </a:r>
            <a:r>
              <a:rPr lang="en-GB" dirty="0" err="1">
                <a:latin typeface="Livvic" pitchFamily="2" charset="0"/>
              </a:rPr>
              <a:t>Usbourne</a:t>
            </a:r>
            <a:r>
              <a:rPr lang="en-GB" dirty="0">
                <a:latin typeface="Livvic" pitchFamily="2" charset="0"/>
              </a:rPr>
              <a:t> 1000 words to build basic noun knowledge, then add in verbs that link.</a:t>
            </a:r>
            <a:endParaRPr dirty="0">
              <a:latin typeface="Livvic" pitchFamily="2" charset="0"/>
            </a:endParaRPr>
          </a:p>
          <a:p>
            <a:pPr marL="457200" lvl="0" indent="-406400" algn="l" rtl="0">
              <a:spcBef>
                <a:spcPts val="0"/>
              </a:spcBef>
              <a:spcAft>
                <a:spcPts val="0"/>
              </a:spcAft>
              <a:buSzPts val="2800"/>
              <a:buChar char="•"/>
            </a:pPr>
            <a:r>
              <a:rPr lang="en-GB" dirty="0">
                <a:latin typeface="Livvic" pitchFamily="2" charset="0"/>
              </a:rPr>
              <a:t>Colourful semantics to teach and practise basic sentence structure.</a:t>
            </a:r>
            <a:endParaRPr dirty="0">
              <a:latin typeface="Livvic" pitchFamily="2" charset="0"/>
            </a:endParaRPr>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3d6eab6086d_0_1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Generic language development ideas</a:t>
            </a:r>
            <a:endParaRPr b="1" dirty="0">
              <a:latin typeface="Livvic" pitchFamily="2" charset="0"/>
            </a:endParaRPr>
          </a:p>
        </p:txBody>
      </p:sp>
      <p:sp>
        <p:nvSpPr>
          <p:cNvPr id="206" name="Google Shape;206;g3d6eab6086d_0_14"/>
          <p:cNvSpPr txBox="1">
            <a:spLocks noGrp="1"/>
          </p:cNvSpPr>
          <p:nvPr>
            <p:ph type="body" idx="4294967295"/>
          </p:nvPr>
        </p:nvSpPr>
        <p:spPr>
          <a:xfrm>
            <a:off x="838200" y="2240275"/>
            <a:ext cx="11180100" cy="4378500"/>
          </a:xfrm>
          <a:prstGeom prst="rect">
            <a:avLst/>
          </a:prstGeom>
        </p:spPr>
        <p:txBody>
          <a:bodyPr spcFirstLastPara="1" wrap="square" lIns="91425" tIns="45700" rIns="91425" bIns="45700" anchor="t" anchorCtr="0">
            <a:normAutofit/>
          </a:bodyPr>
          <a:lstStyle/>
          <a:p>
            <a:pPr marL="457200" lvl="0" indent="-406400" algn="l" rtl="0">
              <a:spcBef>
                <a:spcPts val="1000"/>
              </a:spcBef>
              <a:spcAft>
                <a:spcPts val="0"/>
              </a:spcAft>
              <a:buSzPts val="2800"/>
              <a:buChar char="•"/>
            </a:pPr>
            <a:r>
              <a:rPr lang="en-GB" dirty="0">
                <a:latin typeface="Livvic" pitchFamily="2" charset="0"/>
              </a:rPr>
              <a:t>Support learners by providing some background knowledge to support understanding through visual support and succinct explanation.</a:t>
            </a:r>
            <a:endParaRPr dirty="0">
              <a:latin typeface="Livvic" pitchFamily="2" charset="0"/>
            </a:endParaRPr>
          </a:p>
          <a:p>
            <a:pPr marL="457200" lvl="0" indent="-406400" algn="l" rtl="0">
              <a:spcBef>
                <a:spcPts val="0"/>
              </a:spcBef>
              <a:spcAft>
                <a:spcPts val="0"/>
              </a:spcAft>
              <a:buSzPts val="2800"/>
              <a:buChar char="•"/>
            </a:pPr>
            <a:r>
              <a:rPr lang="en-GB" dirty="0">
                <a:latin typeface="Livvic" pitchFamily="2" charset="0"/>
              </a:rPr>
              <a:t>For older children working in classes with longer text: film version? Create a short story version as pre-teach?</a:t>
            </a:r>
            <a:endParaRPr dirty="0">
              <a:latin typeface="Livvic" pitchFamily="2" charset="0"/>
            </a:endParaRPr>
          </a:p>
          <a:p>
            <a:pPr marL="457200" lvl="0" indent="-406400" algn="l" rtl="0">
              <a:spcBef>
                <a:spcPts val="0"/>
              </a:spcBef>
              <a:spcAft>
                <a:spcPts val="0"/>
              </a:spcAft>
              <a:buSzPts val="2800"/>
              <a:buChar char="•"/>
            </a:pPr>
            <a:r>
              <a:rPr lang="en-GB" dirty="0">
                <a:latin typeface="Livvic" pitchFamily="2" charset="0"/>
              </a:rPr>
              <a:t>Find a version in home language?</a:t>
            </a:r>
            <a:endParaRPr dirty="0">
              <a:latin typeface="Livvic" pitchFamily="2" charset="0"/>
            </a:endParaRPr>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3d6eab6086d_0_2"/>
          <p:cNvSpPr txBox="1">
            <a:spLocks noGrp="1"/>
          </p:cNvSpPr>
          <p:nvPr>
            <p:ph type="title"/>
          </p:nvPr>
        </p:nvSpPr>
        <p:spPr>
          <a:xfrm>
            <a:off x="3581400" y="382619"/>
            <a:ext cx="8436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Valuing home language</a:t>
            </a:r>
            <a:endParaRPr b="1" dirty="0">
              <a:latin typeface="Livvic" pitchFamily="2" charset="0"/>
            </a:endParaRPr>
          </a:p>
        </p:txBody>
      </p:sp>
      <p:sp>
        <p:nvSpPr>
          <p:cNvPr id="213" name="Google Shape;213;g3d6eab6086d_0_2"/>
          <p:cNvSpPr txBox="1">
            <a:spLocks noGrp="1"/>
          </p:cNvSpPr>
          <p:nvPr>
            <p:ph type="body" idx="1"/>
          </p:nvPr>
        </p:nvSpPr>
        <p:spPr>
          <a:xfrm>
            <a:off x="3669325" y="1923750"/>
            <a:ext cx="8436900" cy="4815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dirty="0">
                <a:latin typeface="Livvic" pitchFamily="2" charset="0"/>
              </a:rPr>
              <a:t>How many languages do they speak? </a:t>
            </a:r>
          </a:p>
          <a:p>
            <a:pPr marL="0" lvl="0" indent="0" algn="l" rtl="0">
              <a:spcBef>
                <a:spcPts val="1000"/>
              </a:spcBef>
              <a:spcAft>
                <a:spcPts val="0"/>
              </a:spcAft>
              <a:buNone/>
            </a:pPr>
            <a:endParaRPr dirty="0">
              <a:latin typeface="Livvic" pitchFamily="2" charset="0"/>
            </a:endParaRPr>
          </a:p>
          <a:p>
            <a:pPr marL="0" lvl="0" indent="0" algn="l" rtl="0">
              <a:spcBef>
                <a:spcPts val="1000"/>
              </a:spcBef>
              <a:spcAft>
                <a:spcPts val="0"/>
              </a:spcAft>
              <a:buNone/>
            </a:pPr>
            <a:r>
              <a:rPr lang="en-GB" dirty="0">
                <a:latin typeface="Livvic" pitchFamily="2" charset="0"/>
              </a:rPr>
              <a:t>What are they? </a:t>
            </a:r>
            <a:endParaRPr dirty="0">
              <a:latin typeface="Livvic" pitchFamily="2" charset="0"/>
            </a:endParaRPr>
          </a:p>
          <a:p>
            <a:pPr marL="0" lvl="0" indent="0" algn="l" rtl="0">
              <a:spcBef>
                <a:spcPts val="1000"/>
              </a:spcBef>
              <a:spcAft>
                <a:spcPts val="0"/>
              </a:spcAft>
              <a:buNone/>
            </a:pPr>
            <a:endParaRPr dirty="0">
              <a:latin typeface="Livvic" pitchFamily="2" charset="0"/>
            </a:endParaRPr>
          </a:p>
          <a:p>
            <a:pPr marL="0" lvl="0" indent="0" algn="l" rtl="0">
              <a:spcBef>
                <a:spcPts val="1000"/>
              </a:spcBef>
              <a:spcAft>
                <a:spcPts val="0"/>
              </a:spcAft>
              <a:buNone/>
            </a:pPr>
            <a:r>
              <a:rPr lang="en-GB" dirty="0">
                <a:latin typeface="Livvic" pitchFamily="2" charset="0"/>
              </a:rPr>
              <a:t>Having other languages matter. In what ways do they support learners to learn to read in English?</a:t>
            </a:r>
            <a:endParaRPr dirty="0">
              <a:latin typeface="Livvic" pitchFamily="2" charset="0"/>
            </a:endParaRPr>
          </a:p>
          <a:p>
            <a:pPr marL="0" lvl="0" indent="0" algn="l" rtl="0">
              <a:spcBef>
                <a:spcPts val="1000"/>
              </a:spcBef>
              <a:spcAft>
                <a:spcPts val="0"/>
              </a:spcAft>
              <a:buNone/>
            </a:pPr>
            <a:endParaRPr sz="3531"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g3d6eab6086d_0_8"/>
          <p:cNvSpPr txBox="1">
            <a:spLocks noGrp="1"/>
          </p:cNvSpPr>
          <p:nvPr>
            <p:ph type="title"/>
          </p:nvPr>
        </p:nvSpPr>
        <p:spPr>
          <a:xfrm>
            <a:off x="3581400" y="382619"/>
            <a:ext cx="84369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Valuing home language</a:t>
            </a:r>
            <a:endParaRPr b="1" dirty="0">
              <a:latin typeface="Livvic" pitchFamily="2" charset="0"/>
            </a:endParaRPr>
          </a:p>
        </p:txBody>
      </p:sp>
      <p:sp>
        <p:nvSpPr>
          <p:cNvPr id="220" name="Google Shape;220;g3d6eab6086d_0_8"/>
          <p:cNvSpPr txBox="1">
            <a:spLocks noGrp="1"/>
          </p:cNvSpPr>
          <p:nvPr>
            <p:ph type="body" idx="1"/>
          </p:nvPr>
        </p:nvSpPr>
        <p:spPr>
          <a:xfrm>
            <a:off x="3669325" y="1923750"/>
            <a:ext cx="8436900" cy="48159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GB" dirty="0">
                <a:latin typeface="Livvic" pitchFamily="2" charset="0"/>
              </a:rPr>
              <a:t>Dual language texts for home-school reading if appropriate.</a:t>
            </a:r>
            <a:endParaRPr dirty="0">
              <a:latin typeface="Livvic" pitchFamily="2" charset="0"/>
            </a:endParaRPr>
          </a:p>
          <a:p>
            <a:pPr marL="0" lvl="0" indent="0" algn="l" rtl="0">
              <a:spcBef>
                <a:spcPts val="1000"/>
              </a:spcBef>
              <a:spcAft>
                <a:spcPts val="0"/>
              </a:spcAft>
              <a:buNone/>
            </a:pPr>
            <a:endParaRPr dirty="0">
              <a:latin typeface="Livvic" pitchFamily="2" charset="0"/>
            </a:endParaRPr>
          </a:p>
          <a:p>
            <a:pPr marL="0" lvl="0" indent="0" algn="l" rtl="0">
              <a:spcBef>
                <a:spcPts val="1000"/>
              </a:spcBef>
              <a:spcAft>
                <a:spcPts val="0"/>
              </a:spcAft>
              <a:buNone/>
            </a:pPr>
            <a:r>
              <a:rPr lang="en-GB" dirty="0">
                <a:latin typeface="Livvic" pitchFamily="2" charset="0"/>
              </a:rPr>
              <a:t>Use of video and audio.</a:t>
            </a:r>
            <a:endParaRPr dirty="0">
              <a:latin typeface="Livvic" pitchFamily="2" charset="0"/>
            </a:endParaRPr>
          </a:p>
          <a:p>
            <a:pPr marL="0" lvl="0" indent="0" algn="l" rtl="0">
              <a:spcBef>
                <a:spcPts val="1000"/>
              </a:spcBef>
              <a:spcAft>
                <a:spcPts val="0"/>
              </a:spcAft>
              <a:buNone/>
            </a:pPr>
            <a:endParaRPr dirty="0">
              <a:latin typeface="Livvic" pitchFamily="2" charset="0"/>
            </a:endParaRPr>
          </a:p>
          <a:p>
            <a:pPr marL="0" lvl="0" indent="0" algn="l" rtl="0">
              <a:spcBef>
                <a:spcPts val="1000"/>
              </a:spcBef>
              <a:spcAft>
                <a:spcPts val="0"/>
              </a:spcAft>
              <a:buNone/>
            </a:pPr>
            <a:r>
              <a:rPr lang="en-GB" dirty="0">
                <a:latin typeface="Livvic" pitchFamily="2" charset="0"/>
              </a:rPr>
              <a:t>Encouraging some talk about books in home language where you have other speakers of that language in your class or at home.</a:t>
            </a:r>
            <a:endParaRPr dirty="0">
              <a:latin typeface="Livvic" pitchFamily="2" charset="0"/>
            </a:endParaRPr>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8F496-C857-DB17-05B7-32E30C04BA25}"/>
              </a:ext>
            </a:extLst>
          </p:cNvPr>
          <p:cNvSpPr>
            <a:spLocks noGrp="1"/>
          </p:cNvSpPr>
          <p:nvPr>
            <p:ph type="title"/>
          </p:nvPr>
        </p:nvSpPr>
        <p:spPr/>
        <p:txBody>
          <a:bodyPr>
            <a:normAutofit fontScale="90000"/>
          </a:bodyPr>
          <a:lstStyle/>
          <a:p>
            <a:r>
              <a:rPr lang="en-GB" sz="3600" b="1" dirty="0">
                <a:latin typeface="Livvic" pitchFamily="2" charset="0"/>
              </a:rPr>
              <a:t>For pupils at the early stage of learning English as an additional language</a:t>
            </a:r>
          </a:p>
        </p:txBody>
      </p:sp>
      <p:sp>
        <p:nvSpPr>
          <p:cNvPr id="3" name="Text Placeholder 2">
            <a:extLst>
              <a:ext uri="{FF2B5EF4-FFF2-40B4-BE49-F238E27FC236}">
                <a16:creationId xmlns:a16="http://schemas.microsoft.com/office/drawing/2014/main" id="{0C9BBBCD-ED45-BAD3-C2AF-D801F4E85137}"/>
              </a:ext>
            </a:extLst>
          </p:cNvPr>
          <p:cNvSpPr>
            <a:spLocks noGrp="1"/>
          </p:cNvSpPr>
          <p:nvPr>
            <p:ph type="body" idx="1"/>
          </p:nvPr>
        </p:nvSpPr>
        <p:spPr>
          <a:xfrm>
            <a:off x="3581400" y="1579440"/>
            <a:ext cx="8436864" cy="4351338"/>
          </a:xfrm>
        </p:spPr>
        <p:txBody>
          <a:bodyPr>
            <a:normAutofit/>
          </a:bodyPr>
          <a:lstStyle/>
          <a:p>
            <a:r>
              <a:rPr lang="en-GB" sz="2600" dirty="0">
                <a:latin typeface="Livvic" pitchFamily="2" charset="0"/>
              </a:rPr>
              <a:t>Leaders and teachers recognise that these pupils already speak at least one language and do not lower their expectations of them</a:t>
            </a:r>
          </a:p>
          <a:p>
            <a:r>
              <a:rPr lang="en-GB" sz="2600" dirty="0">
                <a:latin typeface="Livvic" pitchFamily="2" charset="0"/>
              </a:rPr>
              <a:t>Teachers assess pupils’ English language proficiency accurately and regularly</a:t>
            </a:r>
          </a:p>
          <a:p>
            <a:r>
              <a:rPr lang="en-GB" sz="2600" dirty="0">
                <a:latin typeface="Livvic" pitchFamily="2" charset="0"/>
              </a:rPr>
              <a:t>Teachers recognise that providing opportunities to talk with peers during lessons is important; teachers help pupils articulate what they know and understand by scaffolding, modelling, extending and developing their ideas</a:t>
            </a:r>
          </a:p>
        </p:txBody>
      </p:sp>
      <p:sp>
        <p:nvSpPr>
          <p:cNvPr id="4" name="TextBox 3">
            <a:extLst>
              <a:ext uri="{FF2B5EF4-FFF2-40B4-BE49-F238E27FC236}">
                <a16:creationId xmlns:a16="http://schemas.microsoft.com/office/drawing/2014/main" id="{F792AF91-15F6-D4A8-001B-5451DDA54591}"/>
              </a:ext>
            </a:extLst>
          </p:cNvPr>
          <p:cNvSpPr txBox="1"/>
          <p:nvPr/>
        </p:nvSpPr>
        <p:spPr>
          <a:xfrm>
            <a:off x="211015" y="363415"/>
            <a:ext cx="2954216" cy="1077218"/>
          </a:xfrm>
          <a:prstGeom prst="rect">
            <a:avLst/>
          </a:prstGeom>
          <a:noFill/>
        </p:spPr>
        <p:txBody>
          <a:bodyPr wrap="square" rtlCol="0">
            <a:spAutoFit/>
          </a:bodyPr>
          <a:lstStyle/>
          <a:p>
            <a:r>
              <a:rPr lang="en-GB" sz="3200" b="1" dirty="0">
                <a:latin typeface="Livvic" pitchFamily="2" charset="0"/>
              </a:rPr>
              <a:t>Ofsted Toolkit 2026</a:t>
            </a:r>
          </a:p>
        </p:txBody>
      </p:sp>
    </p:spTree>
    <p:extLst>
      <p:ext uri="{BB962C8B-B14F-4D97-AF65-F5344CB8AC3E}">
        <p14:creationId xmlns:p14="http://schemas.microsoft.com/office/powerpoint/2010/main" val="2145727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52D2-2291-71D7-2D9D-22ECB1C6FA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766920-B75E-EDC1-9BC3-607ACEBE0E81}"/>
              </a:ext>
            </a:extLst>
          </p:cNvPr>
          <p:cNvSpPr>
            <a:spLocks noGrp="1"/>
          </p:cNvSpPr>
          <p:nvPr>
            <p:ph type="title"/>
          </p:nvPr>
        </p:nvSpPr>
        <p:spPr/>
        <p:txBody>
          <a:bodyPr>
            <a:normAutofit fontScale="90000"/>
          </a:bodyPr>
          <a:lstStyle/>
          <a:p>
            <a:r>
              <a:rPr lang="en-GB" sz="3600" b="1" dirty="0">
                <a:latin typeface="Livvic" pitchFamily="2" charset="0"/>
              </a:rPr>
              <a:t>For pupils at the early stage of learning English as an additional language</a:t>
            </a:r>
          </a:p>
        </p:txBody>
      </p:sp>
      <p:sp>
        <p:nvSpPr>
          <p:cNvPr id="3" name="Text Placeholder 2">
            <a:extLst>
              <a:ext uri="{FF2B5EF4-FFF2-40B4-BE49-F238E27FC236}">
                <a16:creationId xmlns:a16="http://schemas.microsoft.com/office/drawing/2014/main" id="{4606D617-3FCD-B3EE-1EE4-F1B67C6C1561}"/>
              </a:ext>
            </a:extLst>
          </p:cNvPr>
          <p:cNvSpPr>
            <a:spLocks noGrp="1"/>
          </p:cNvSpPr>
          <p:nvPr>
            <p:ph type="body" idx="1"/>
          </p:nvPr>
        </p:nvSpPr>
        <p:spPr>
          <a:xfrm>
            <a:off x="3581400" y="1579440"/>
            <a:ext cx="8436864" cy="4351338"/>
          </a:xfrm>
        </p:spPr>
        <p:txBody>
          <a:bodyPr>
            <a:normAutofit fontScale="92500"/>
          </a:bodyPr>
          <a:lstStyle/>
          <a:p>
            <a:r>
              <a:rPr lang="en-GB" dirty="0">
                <a:latin typeface="Livvic" pitchFamily="2" charset="0"/>
              </a:rPr>
              <a:t>Teachers focus on the vocabulary pupils read, including subject-specific vocabulary, to help them understand new concepts; they keep explanations clear and precise</a:t>
            </a:r>
          </a:p>
          <a:p>
            <a:r>
              <a:rPr lang="en-GB" dirty="0">
                <a:latin typeface="Livvic" pitchFamily="2" charset="0"/>
              </a:rPr>
              <a:t>Teachers develop and extend pupils’ language carefully and deliberately with plenty of repetition</a:t>
            </a:r>
          </a:p>
          <a:p>
            <a:r>
              <a:rPr lang="en-GB" dirty="0">
                <a:latin typeface="Livvic" pitchFamily="2" charset="0"/>
              </a:rPr>
              <a:t>Teachers ensure that pupils learn to read using systematic synthetic phonics as soon as possible so that they have access to a wide range of literature that will accelerate their understanding of English</a:t>
            </a:r>
          </a:p>
        </p:txBody>
      </p:sp>
      <p:sp>
        <p:nvSpPr>
          <p:cNvPr id="4" name="TextBox 3">
            <a:extLst>
              <a:ext uri="{FF2B5EF4-FFF2-40B4-BE49-F238E27FC236}">
                <a16:creationId xmlns:a16="http://schemas.microsoft.com/office/drawing/2014/main" id="{6B3AABDD-B218-20DE-C849-B25D3FB6A2DC}"/>
              </a:ext>
            </a:extLst>
          </p:cNvPr>
          <p:cNvSpPr txBox="1"/>
          <p:nvPr/>
        </p:nvSpPr>
        <p:spPr>
          <a:xfrm>
            <a:off x="211015" y="363415"/>
            <a:ext cx="2954216" cy="1077218"/>
          </a:xfrm>
          <a:prstGeom prst="rect">
            <a:avLst/>
          </a:prstGeom>
          <a:noFill/>
        </p:spPr>
        <p:txBody>
          <a:bodyPr wrap="square" rtlCol="0">
            <a:spAutoFit/>
          </a:bodyPr>
          <a:lstStyle/>
          <a:p>
            <a:r>
              <a:rPr lang="en-GB" sz="3200" b="1" dirty="0">
                <a:latin typeface="Livvic" pitchFamily="2" charset="0"/>
              </a:rPr>
              <a:t>Ofsted Toolkit 2026</a:t>
            </a:r>
          </a:p>
        </p:txBody>
      </p:sp>
    </p:spTree>
    <p:extLst>
      <p:ext uri="{BB962C8B-B14F-4D97-AF65-F5344CB8AC3E}">
        <p14:creationId xmlns:p14="http://schemas.microsoft.com/office/powerpoint/2010/main" val="1496800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g3d1bb4453fb_0_65"/>
          <p:cNvSpPr txBox="1">
            <a:spLocks noGrp="1"/>
          </p:cNvSpPr>
          <p:nvPr>
            <p:ph type="title"/>
          </p:nvPr>
        </p:nvSpPr>
        <p:spPr>
          <a:xfrm>
            <a:off x="4304675" y="140172"/>
            <a:ext cx="3819993"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a:ea typeface="Livvic"/>
                <a:cs typeface="Livvic"/>
                <a:sym typeface="Livvic"/>
              </a:rPr>
              <a:t>Reflection</a:t>
            </a:r>
            <a:endParaRPr b="1" dirty="0">
              <a:latin typeface="Livvic"/>
              <a:ea typeface="Livvic"/>
              <a:cs typeface="Livvic"/>
              <a:sym typeface="Livvic"/>
            </a:endParaRPr>
          </a:p>
        </p:txBody>
      </p:sp>
      <p:sp>
        <p:nvSpPr>
          <p:cNvPr id="227" name="Google Shape;227;g3d1bb4453fb_0_65"/>
          <p:cNvSpPr txBox="1">
            <a:spLocks noGrp="1"/>
          </p:cNvSpPr>
          <p:nvPr>
            <p:ph type="body" idx="1"/>
          </p:nvPr>
        </p:nvSpPr>
        <p:spPr>
          <a:xfrm>
            <a:off x="4148529" y="1465872"/>
            <a:ext cx="7255200" cy="4351200"/>
          </a:xfrm>
          <a:prstGeom prst="rect">
            <a:avLst/>
          </a:prstGeom>
        </p:spPr>
        <p:txBody>
          <a:bodyPr spcFirstLastPara="1" wrap="square" lIns="91425" tIns="45700" rIns="91425" bIns="45700" anchor="t" anchorCtr="0">
            <a:normAutofit lnSpcReduction="10000"/>
          </a:bodyPr>
          <a:lstStyle/>
          <a:p>
            <a:r>
              <a:rPr lang="en-GB" dirty="0">
                <a:latin typeface="Livvic"/>
                <a:ea typeface="Livvic"/>
                <a:cs typeface="Livvic"/>
                <a:sym typeface="Livvic"/>
              </a:rPr>
              <a:t>What currently happens for EAL learners in phonics and word reading?</a:t>
            </a:r>
            <a:endParaRPr dirty="0">
              <a:latin typeface="Livvic"/>
              <a:ea typeface="Livvic"/>
              <a:cs typeface="Livvic"/>
              <a:sym typeface="Livvic"/>
            </a:endParaRPr>
          </a:p>
          <a:p>
            <a:pPr marL="914400" indent="-457200"/>
            <a:endParaRPr dirty="0">
              <a:latin typeface="Livvic"/>
              <a:ea typeface="Livvic"/>
              <a:cs typeface="Livvic"/>
              <a:sym typeface="Livvic"/>
            </a:endParaRPr>
          </a:p>
          <a:p>
            <a:r>
              <a:rPr lang="en-GB" dirty="0">
                <a:latin typeface="Livvic"/>
                <a:ea typeface="Livvic"/>
                <a:cs typeface="Livvic"/>
                <a:sym typeface="Livvic"/>
              </a:rPr>
              <a:t>What currently happens for EAL learners in language development?</a:t>
            </a:r>
            <a:endParaRPr dirty="0">
              <a:latin typeface="Livvic"/>
              <a:ea typeface="Livvic"/>
              <a:cs typeface="Livvic"/>
              <a:sym typeface="Livvic"/>
            </a:endParaRPr>
          </a:p>
          <a:p>
            <a:pPr marL="914400" indent="-457200"/>
            <a:endParaRPr dirty="0">
              <a:latin typeface="Livvic"/>
              <a:ea typeface="Livvic"/>
              <a:cs typeface="Livvic"/>
              <a:sym typeface="Livvic"/>
            </a:endParaRPr>
          </a:p>
          <a:p>
            <a:r>
              <a:rPr lang="en-GB" dirty="0">
                <a:latin typeface="Livvic"/>
                <a:ea typeface="Livvic"/>
                <a:cs typeface="Livvic"/>
                <a:sym typeface="Livvic"/>
              </a:rPr>
              <a:t>How rapid is their progress?</a:t>
            </a:r>
            <a:endParaRPr dirty="0">
              <a:latin typeface="Livvic"/>
              <a:ea typeface="Livvic"/>
              <a:cs typeface="Livvic"/>
              <a:sym typeface="Livvic"/>
            </a:endParaRPr>
          </a:p>
          <a:p>
            <a:pPr marL="914400" indent="-457200"/>
            <a:endParaRPr dirty="0">
              <a:latin typeface="Livvic"/>
              <a:ea typeface="Livvic"/>
              <a:cs typeface="Livvic"/>
              <a:sym typeface="Livvic"/>
            </a:endParaRPr>
          </a:p>
          <a:p>
            <a:r>
              <a:rPr lang="en-GB" dirty="0">
                <a:latin typeface="Livvic"/>
                <a:ea typeface="Livvic"/>
                <a:cs typeface="Livvic"/>
                <a:sym typeface="Livvic"/>
              </a:rPr>
              <a:t>Who might you worry about?</a:t>
            </a:r>
            <a:endParaRPr dirty="0">
              <a:latin typeface="Livvic"/>
              <a:ea typeface="Livvic"/>
              <a:cs typeface="Livvic"/>
              <a:sym typeface="Livvi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g3d1bb4453fb_0_11"/>
          <p:cNvSpPr txBox="1">
            <a:spLocks noGrp="1"/>
          </p:cNvSpPr>
          <p:nvPr>
            <p:ph type="title"/>
          </p:nvPr>
        </p:nvSpPr>
        <p:spPr>
          <a:xfrm>
            <a:off x="838200" y="6"/>
            <a:ext cx="10515600" cy="1137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4400" b="1" dirty="0">
                <a:latin typeface="Livvic"/>
                <a:ea typeface="Livvic"/>
                <a:cs typeface="Livvic"/>
                <a:sym typeface="Livvic"/>
              </a:rPr>
              <a:t>EAL learners or all learners?</a:t>
            </a:r>
            <a:endParaRPr sz="4400" b="1" dirty="0">
              <a:latin typeface="Livvic"/>
              <a:ea typeface="Livvic"/>
              <a:cs typeface="Livvic"/>
              <a:sym typeface="Livvic"/>
            </a:endParaRPr>
          </a:p>
        </p:txBody>
      </p:sp>
      <p:sp>
        <p:nvSpPr>
          <p:cNvPr id="234" name="Google Shape;234;g3d1bb4453fb_0_11"/>
          <p:cNvSpPr txBox="1"/>
          <p:nvPr/>
        </p:nvSpPr>
        <p:spPr>
          <a:xfrm>
            <a:off x="838200" y="1300400"/>
            <a:ext cx="10515600" cy="3991200"/>
          </a:xfrm>
          <a:prstGeom prst="rect">
            <a:avLst/>
          </a:prstGeom>
          <a:noFill/>
          <a:ln>
            <a:noFill/>
          </a:ln>
        </p:spPr>
        <p:txBody>
          <a:bodyPr spcFirstLastPara="1" wrap="square" lIns="91425" tIns="91425" rIns="91425" bIns="91425" anchor="t" anchorCtr="0">
            <a:noAutofit/>
          </a:bodyPr>
          <a:lstStyle/>
          <a:p>
            <a:pPr marL="457200" lvl="0" indent="-425450" algn="l" rtl="0">
              <a:spcBef>
                <a:spcPts val="0"/>
              </a:spcBef>
              <a:spcAft>
                <a:spcPts val="0"/>
              </a:spcAft>
              <a:buClr>
                <a:srgbClr val="3D4956"/>
              </a:buClr>
              <a:buSzPts val="3100"/>
              <a:buFont typeface="Calibri"/>
              <a:buChar char="●"/>
            </a:pPr>
            <a:r>
              <a:rPr lang="en-GB" sz="2800" dirty="0">
                <a:solidFill>
                  <a:srgbClr val="3D4956"/>
                </a:solidFill>
                <a:latin typeface="Livvic" pitchFamily="2" charset="0"/>
                <a:ea typeface="Calibri"/>
                <a:cs typeface="Calibri"/>
                <a:sym typeface="Calibri"/>
              </a:rPr>
              <a:t>Consider the cognitive load of the language within the learning.</a:t>
            </a:r>
            <a:endParaRPr sz="2800" dirty="0">
              <a:solidFill>
                <a:srgbClr val="3D4956"/>
              </a:solidFill>
              <a:latin typeface="Livvic" pitchFamily="2" charset="0"/>
              <a:ea typeface="Calibri"/>
              <a:cs typeface="Calibri"/>
              <a:sym typeface="Calibri"/>
            </a:endParaRPr>
          </a:p>
          <a:p>
            <a:pPr marL="45720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457200" lvl="0" indent="-425450" algn="l" rtl="0">
              <a:spcBef>
                <a:spcPts val="0"/>
              </a:spcBef>
              <a:spcAft>
                <a:spcPts val="0"/>
              </a:spcAft>
              <a:buClr>
                <a:srgbClr val="3D4956"/>
              </a:buClr>
              <a:buSzPts val="3100"/>
              <a:buFont typeface="Calibri"/>
              <a:buChar char="●"/>
            </a:pPr>
            <a:r>
              <a:rPr lang="en-GB" sz="2800" dirty="0">
                <a:solidFill>
                  <a:srgbClr val="3D4956"/>
                </a:solidFill>
                <a:latin typeface="Livvic" pitchFamily="2" charset="0"/>
                <a:ea typeface="Calibri"/>
                <a:cs typeface="Calibri"/>
                <a:sym typeface="Calibri"/>
              </a:rPr>
              <a:t>Limit the teacher talk.</a:t>
            </a:r>
            <a:endParaRPr sz="2800" dirty="0">
              <a:solidFill>
                <a:srgbClr val="3D4956"/>
              </a:solidFill>
              <a:latin typeface="Livvic" pitchFamily="2" charset="0"/>
              <a:ea typeface="Calibri"/>
              <a:cs typeface="Calibri"/>
              <a:sym typeface="Calibri"/>
            </a:endParaRPr>
          </a:p>
          <a:p>
            <a:pPr marL="45720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457200" lvl="0" indent="-425450" algn="l" rtl="0">
              <a:spcBef>
                <a:spcPts val="0"/>
              </a:spcBef>
              <a:spcAft>
                <a:spcPts val="0"/>
              </a:spcAft>
              <a:buClr>
                <a:srgbClr val="3D4956"/>
              </a:buClr>
              <a:buSzPts val="3100"/>
              <a:buFont typeface="Calibri"/>
              <a:buChar char="●"/>
            </a:pPr>
            <a:r>
              <a:rPr lang="en-GB" sz="2800" dirty="0">
                <a:solidFill>
                  <a:srgbClr val="3D4956"/>
                </a:solidFill>
                <a:latin typeface="Livvic" pitchFamily="2" charset="0"/>
                <a:ea typeface="Calibri"/>
                <a:cs typeface="Calibri"/>
                <a:sym typeface="Calibri"/>
              </a:rPr>
              <a:t>Use visuals to support language understanding.</a:t>
            </a:r>
            <a:endParaRPr sz="2800" dirty="0">
              <a:solidFill>
                <a:srgbClr val="3D4956"/>
              </a:solidFill>
              <a:latin typeface="Livvic" pitchFamily="2" charset="0"/>
              <a:ea typeface="Calibri"/>
              <a:cs typeface="Calibri"/>
              <a:sym typeface="Calibri"/>
            </a:endParaRPr>
          </a:p>
          <a:p>
            <a:pPr marL="45720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457200" lvl="0" indent="-425450" algn="l" rtl="0">
              <a:spcBef>
                <a:spcPts val="0"/>
              </a:spcBef>
              <a:spcAft>
                <a:spcPts val="0"/>
              </a:spcAft>
              <a:buClr>
                <a:srgbClr val="3D4956"/>
              </a:buClr>
              <a:buSzPts val="3100"/>
              <a:buFont typeface="Calibri"/>
              <a:buChar char="●"/>
            </a:pPr>
            <a:r>
              <a:rPr lang="en-GB" sz="2800" dirty="0">
                <a:solidFill>
                  <a:srgbClr val="3D4956"/>
                </a:solidFill>
                <a:latin typeface="Livvic" pitchFamily="2" charset="0"/>
                <a:ea typeface="Calibri"/>
                <a:cs typeface="Calibri"/>
                <a:sym typeface="Calibri"/>
              </a:rPr>
              <a:t>Build in repetition…build in repetition…build in repetition!</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4"/>
          <p:cNvSpPr txBox="1">
            <a:spLocks noGrp="1"/>
          </p:cNvSpPr>
          <p:nvPr>
            <p:ph type="title"/>
          </p:nvPr>
        </p:nvSpPr>
        <p:spPr>
          <a:xfrm>
            <a:off x="838200" y="255607"/>
            <a:ext cx="10515600" cy="7860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000"/>
              <a:buNone/>
            </a:pPr>
            <a:r>
              <a:rPr lang="en-GB" sz="4400" b="1" dirty="0">
                <a:latin typeface="Livvic"/>
                <a:ea typeface="Livvic"/>
                <a:cs typeface="Livvic"/>
                <a:sym typeface="Livvic"/>
              </a:rPr>
              <a:t>How to develop vocabulary</a:t>
            </a:r>
            <a:endParaRPr sz="4400" b="1" dirty="0">
              <a:latin typeface="Livvic"/>
              <a:ea typeface="Livvic"/>
              <a:cs typeface="Livvic"/>
              <a:sym typeface="Livvic"/>
            </a:endParaRPr>
          </a:p>
        </p:txBody>
      </p:sp>
      <p:sp>
        <p:nvSpPr>
          <p:cNvPr id="255" name="Google Shape;255;p34"/>
          <p:cNvSpPr txBox="1"/>
          <p:nvPr/>
        </p:nvSpPr>
        <p:spPr>
          <a:xfrm>
            <a:off x="615200" y="1167475"/>
            <a:ext cx="11115300" cy="469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We can’t rely on reading alone to support pupils to develop vocabulary.</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The EEF recommends:</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*Carefully selecting HFW/key vocabulary and teach explicitly.</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*Developing the number (breadth) of words children know along with their understanding of relationships between words and the context in which words can be used (depth).</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*Provide multiple opportunities to hear and use vocabulary.</a:t>
            </a:r>
            <a:endParaRPr sz="2800" dirty="0">
              <a:solidFill>
                <a:srgbClr val="3D4956"/>
              </a:solidFill>
              <a:latin typeface="Livvic" pitchFamily="2" charset="0"/>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35"/>
          <p:cNvSpPr txBox="1">
            <a:spLocks noGrp="1"/>
          </p:cNvSpPr>
          <p:nvPr>
            <p:ph type="title"/>
          </p:nvPr>
        </p:nvSpPr>
        <p:spPr>
          <a:xfrm>
            <a:off x="733325" y="-1967440"/>
            <a:ext cx="10515600" cy="285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4400" b="1" dirty="0">
                <a:latin typeface="Livvic"/>
                <a:ea typeface="Livvic"/>
                <a:cs typeface="Livvic"/>
                <a:sym typeface="Livvic"/>
              </a:rPr>
              <a:t>Definitions</a:t>
            </a:r>
            <a:endParaRPr sz="4400" b="1" dirty="0">
              <a:latin typeface="Livvic"/>
              <a:ea typeface="Livvic"/>
              <a:cs typeface="Livvic"/>
              <a:sym typeface="Livvic"/>
            </a:endParaRPr>
          </a:p>
        </p:txBody>
      </p:sp>
      <p:sp>
        <p:nvSpPr>
          <p:cNvPr id="262" name="Google Shape;262;p35"/>
          <p:cNvSpPr txBox="1"/>
          <p:nvPr/>
        </p:nvSpPr>
        <p:spPr>
          <a:xfrm>
            <a:off x="573250" y="1104550"/>
            <a:ext cx="10821900" cy="434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Common pitfalls when explaining vocabulary to pupils are:</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*Using the word itself in the definition. </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*Tier 2 language used in the definition which isn’t helpful as that creates more words that pupils don’t understand.</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*Definitions that are too long and not succinct.</a:t>
            </a:r>
            <a:endParaRPr sz="2800" dirty="0">
              <a:solidFill>
                <a:srgbClr val="3D4956"/>
              </a:solidFill>
              <a:latin typeface="Livvic" pitchFamily="2" charset="0"/>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6"/>
          <p:cNvSpPr txBox="1">
            <a:spLocks noGrp="1"/>
          </p:cNvSpPr>
          <p:nvPr>
            <p:ph type="title"/>
          </p:nvPr>
        </p:nvSpPr>
        <p:spPr>
          <a:xfrm>
            <a:off x="733325" y="-1967440"/>
            <a:ext cx="10515600" cy="285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4400" b="1" dirty="0">
                <a:latin typeface="Livvic"/>
                <a:ea typeface="Livvic"/>
                <a:cs typeface="Livvic"/>
                <a:sym typeface="Livvic"/>
              </a:rPr>
              <a:t>Definitions</a:t>
            </a:r>
            <a:endParaRPr sz="4400" b="1" dirty="0">
              <a:latin typeface="Livvic"/>
              <a:ea typeface="Livvic"/>
              <a:cs typeface="Livvic"/>
              <a:sym typeface="Livvic"/>
            </a:endParaRPr>
          </a:p>
        </p:txBody>
      </p:sp>
      <p:sp>
        <p:nvSpPr>
          <p:cNvPr id="269" name="Google Shape;269;p36"/>
          <p:cNvSpPr txBox="1"/>
          <p:nvPr/>
        </p:nvSpPr>
        <p:spPr>
          <a:xfrm>
            <a:off x="1076600" y="1482050"/>
            <a:ext cx="18456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Proud</a:t>
            </a:r>
            <a:endParaRPr sz="4000" dirty="0">
              <a:solidFill>
                <a:srgbClr val="3D4956"/>
              </a:solidFill>
              <a:latin typeface="Livvic" pitchFamily="2" charset="0"/>
              <a:ea typeface="Calibri"/>
              <a:cs typeface="Calibri"/>
              <a:sym typeface="Calibri"/>
            </a:endParaRPr>
          </a:p>
        </p:txBody>
      </p:sp>
      <p:sp>
        <p:nvSpPr>
          <p:cNvPr id="270" name="Google Shape;270;p36"/>
          <p:cNvSpPr txBox="1"/>
          <p:nvPr/>
        </p:nvSpPr>
        <p:spPr>
          <a:xfrm>
            <a:off x="3895325" y="1425613"/>
            <a:ext cx="30144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Frustrated</a:t>
            </a:r>
            <a:endParaRPr sz="4000" dirty="0">
              <a:solidFill>
                <a:srgbClr val="3D4956"/>
              </a:solidFill>
              <a:latin typeface="Livvic" pitchFamily="2" charset="0"/>
              <a:ea typeface="Calibri"/>
              <a:cs typeface="Calibri"/>
              <a:sym typeface="Calibri"/>
            </a:endParaRPr>
          </a:p>
        </p:txBody>
      </p:sp>
      <p:sp>
        <p:nvSpPr>
          <p:cNvPr id="271" name="Google Shape;271;p36"/>
          <p:cNvSpPr txBox="1"/>
          <p:nvPr/>
        </p:nvSpPr>
        <p:spPr>
          <a:xfrm>
            <a:off x="7882850" y="1094750"/>
            <a:ext cx="28410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Mumble</a:t>
            </a:r>
            <a:endParaRPr sz="4000" dirty="0">
              <a:solidFill>
                <a:srgbClr val="3D4956"/>
              </a:solidFill>
              <a:latin typeface="Livvic" pitchFamily="2" charset="0"/>
              <a:ea typeface="Calibri"/>
              <a:cs typeface="Calibri"/>
              <a:sym typeface="Calibri"/>
            </a:endParaRPr>
          </a:p>
        </p:txBody>
      </p:sp>
      <p:sp>
        <p:nvSpPr>
          <p:cNvPr id="272" name="Google Shape;272;p36"/>
          <p:cNvSpPr txBox="1"/>
          <p:nvPr/>
        </p:nvSpPr>
        <p:spPr>
          <a:xfrm>
            <a:off x="4155350" y="3389675"/>
            <a:ext cx="28410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Request</a:t>
            </a:r>
            <a:endParaRPr sz="4000" dirty="0">
              <a:solidFill>
                <a:srgbClr val="3D4956"/>
              </a:solidFill>
              <a:latin typeface="Livvic" pitchFamily="2" charset="0"/>
              <a:ea typeface="Calibri"/>
              <a:cs typeface="Calibri"/>
              <a:sym typeface="Calibri"/>
            </a:endParaRPr>
          </a:p>
        </p:txBody>
      </p:sp>
      <p:sp>
        <p:nvSpPr>
          <p:cNvPr id="273" name="Google Shape;273;p36"/>
          <p:cNvSpPr txBox="1"/>
          <p:nvPr/>
        </p:nvSpPr>
        <p:spPr>
          <a:xfrm>
            <a:off x="6593775" y="2407650"/>
            <a:ext cx="28410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Glimpse</a:t>
            </a:r>
            <a:endParaRPr sz="4000" dirty="0">
              <a:solidFill>
                <a:srgbClr val="3D4956"/>
              </a:solidFill>
              <a:latin typeface="Livvic" pitchFamily="2" charset="0"/>
              <a:ea typeface="Calibri"/>
              <a:cs typeface="Calibri"/>
              <a:sym typeface="Calibri"/>
            </a:endParaRPr>
          </a:p>
        </p:txBody>
      </p:sp>
      <p:sp>
        <p:nvSpPr>
          <p:cNvPr id="274" name="Google Shape;274;p36"/>
          <p:cNvSpPr txBox="1"/>
          <p:nvPr/>
        </p:nvSpPr>
        <p:spPr>
          <a:xfrm>
            <a:off x="1859600" y="2573775"/>
            <a:ext cx="30144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Ignore</a:t>
            </a:r>
            <a:endParaRPr sz="4000" dirty="0">
              <a:solidFill>
                <a:srgbClr val="3D4956"/>
              </a:solidFill>
              <a:latin typeface="Livvic" pitchFamily="2" charset="0"/>
              <a:ea typeface="Calibri"/>
              <a:cs typeface="Calibri"/>
              <a:sym typeface="Calibri"/>
            </a:endParaRPr>
          </a:p>
        </p:txBody>
      </p:sp>
      <p:sp>
        <p:nvSpPr>
          <p:cNvPr id="275" name="Google Shape;275;p36"/>
          <p:cNvSpPr txBox="1"/>
          <p:nvPr/>
        </p:nvSpPr>
        <p:spPr>
          <a:xfrm>
            <a:off x="5766050" y="4518725"/>
            <a:ext cx="30144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Reluctant</a:t>
            </a:r>
            <a:endParaRPr sz="4000" dirty="0">
              <a:solidFill>
                <a:srgbClr val="3D4956"/>
              </a:solidFill>
              <a:latin typeface="Livvic" pitchFamily="2" charset="0"/>
              <a:ea typeface="Calibri"/>
              <a:cs typeface="Calibri"/>
              <a:sym typeface="Calibri"/>
            </a:endParaRPr>
          </a:p>
        </p:txBody>
      </p:sp>
      <p:sp>
        <p:nvSpPr>
          <p:cNvPr id="276" name="Google Shape;276;p36"/>
          <p:cNvSpPr txBox="1"/>
          <p:nvPr/>
        </p:nvSpPr>
        <p:spPr>
          <a:xfrm>
            <a:off x="9148200" y="4058875"/>
            <a:ext cx="25194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Approach</a:t>
            </a:r>
            <a:endParaRPr sz="4000" dirty="0">
              <a:solidFill>
                <a:srgbClr val="3D4956"/>
              </a:solidFill>
              <a:latin typeface="Livvic" pitchFamily="2" charset="0"/>
              <a:ea typeface="Calibri"/>
              <a:cs typeface="Calibri"/>
              <a:sym typeface="Calibri"/>
            </a:endParaRPr>
          </a:p>
        </p:txBody>
      </p:sp>
      <p:sp>
        <p:nvSpPr>
          <p:cNvPr id="277" name="Google Shape;277;p36"/>
          <p:cNvSpPr txBox="1"/>
          <p:nvPr/>
        </p:nvSpPr>
        <p:spPr>
          <a:xfrm>
            <a:off x="9818557" y="2407650"/>
            <a:ext cx="2028068"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Curious</a:t>
            </a:r>
            <a:endParaRPr sz="4000" dirty="0">
              <a:solidFill>
                <a:srgbClr val="3D4956"/>
              </a:solidFill>
              <a:latin typeface="Livvic" pitchFamily="2" charset="0"/>
              <a:ea typeface="Calibri"/>
              <a:cs typeface="Calibri"/>
              <a:sym typeface="Calibri"/>
            </a:endParaRPr>
          </a:p>
        </p:txBody>
      </p:sp>
      <p:sp>
        <p:nvSpPr>
          <p:cNvPr id="278" name="Google Shape;278;p36"/>
          <p:cNvSpPr txBox="1"/>
          <p:nvPr/>
        </p:nvSpPr>
        <p:spPr>
          <a:xfrm>
            <a:off x="733325" y="4518725"/>
            <a:ext cx="3014400" cy="79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000" dirty="0">
                <a:solidFill>
                  <a:srgbClr val="3D4956"/>
                </a:solidFill>
                <a:latin typeface="Livvic" pitchFamily="2" charset="0"/>
                <a:ea typeface="Calibri"/>
                <a:cs typeface="Calibri"/>
                <a:sym typeface="Calibri"/>
              </a:rPr>
              <a:t>Grumpy</a:t>
            </a:r>
            <a:endParaRPr sz="4000" dirty="0">
              <a:solidFill>
                <a:srgbClr val="3D4956"/>
              </a:solidFill>
              <a:latin typeface="Livvic" pitchFamily="2" charset="0"/>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7"/>
          <p:cNvSpPr txBox="1">
            <a:spLocks noGrp="1"/>
          </p:cNvSpPr>
          <p:nvPr>
            <p:ph type="title"/>
          </p:nvPr>
        </p:nvSpPr>
        <p:spPr>
          <a:xfrm>
            <a:off x="733325" y="-1967440"/>
            <a:ext cx="10515600" cy="285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4400" b="1" dirty="0">
                <a:latin typeface="Livvic"/>
                <a:ea typeface="Livvic"/>
                <a:cs typeface="Livvic"/>
                <a:sym typeface="Livvic"/>
              </a:rPr>
              <a:t>Language Acquisition</a:t>
            </a:r>
            <a:endParaRPr sz="4400" b="1" dirty="0">
              <a:latin typeface="Livvic"/>
              <a:ea typeface="Livvic"/>
              <a:cs typeface="Livvic"/>
              <a:sym typeface="Livvic"/>
            </a:endParaRPr>
          </a:p>
        </p:txBody>
      </p:sp>
      <p:sp>
        <p:nvSpPr>
          <p:cNvPr id="285" name="Google Shape;285;p37"/>
          <p:cNvSpPr txBox="1"/>
          <p:nvPr/>
        </p:nvSpPr>
        <p:spPr>
          <a:xfrm>
            <a:off x="685050" y="885260"/>
            <a:ext cx="10821900" cy="434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1: Learn in context</a:t>
            </a: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2: Learn in figurative context</a:t>
            </a: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3: Practice and use </a:t>
            </a: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4: Apply in different ways</a:t>
            </a: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5: Apply in writing </a:t>
            </a: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1155CC"/>
                </a:solidFill>
                <a:latin typeface="Livvic" pitchFamily="2" charset="0"/>
                <a:ea typeface="Calibri"/>
                <a:cs typeface="Calibri"/>
                <a:sym typeface="Calibri"/>
              </a:rPr>
              <a:t>Spaced retrieval</a:t>
            </a:r>
            <a:endParaRPr sz="2800" dirty="0">
              <a:solidFill>
                <a:srgbClr val="1155CC"/>
              </a:solidFill>
              <a:latin typeface="Livvic" pitchFamily="2" charset="0"/>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2"/>
          <p:cNvSpPr txBox="1">
            <a:spLocks noGrp="1"/>
          </p:cNvSpPr>
          <p:nvPr>
            <p:ph type="title"/>
          </p:nvPr>
        </p:nvSpPr>
        <p:spPr>
          <a:xfrm>
            <a:off x="3589777" y="22080"/>
            <a:ext cx="84369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dirty="0">
                <a:latin typeface="Livvic" pitchFamily="2" charset="0"/>
                <a:ea typeface="Livvic Medium"/>
                <a:cs typeface="Livvic Medium"/>
                <a:sym typeface="Livvic Medium"/>
              </a:rPr>
              <a:t>CLS recommends – Dual Language and Word reading</a:t>
            </a:r>
            <a:endParaRPr b="1" dirty="0">
              <a:latin typeface="Livvic" pitchFamily="2" charset="0"/>
              <a:ea typeface="Livvic Medium"/>
              <a:cs typeface="Livvic Medium"/>
              <a:sym typeface="Livvic Medium"/>
            </a:endParaRPr>
          </a:p>
        </p:txBody>
      </p:sp>
      <p:pic>
        <p:nvPicPr>
          <p:cNvPr id="247" name="Google Shape;247;p32" descr="Creative Learning Services Logo"/>
          <p:cNvPicPr preferRelativeResize="0"/>
          <p:nvPr/>
        </p:nvPicPr>
        <p:blipFill rotWithShape="1">
          <a:blip r:embed="rId3">
            <a:alphaModFix/>
          </a:blip>
          <a:srcRect/>
          <a:stretch/>
        </p:blipFill>
        <p:spPr>
          <a:xfrm>
            <a:off x="1351357" y="114962"/>
            <a:ext cx="1332578" cy="1545887"/>
          </a:xfrm>
          <a:prstGeom prst="rect">
            <a:avLst/>
          </a:prstGeom>
          <a:noFill/>
          <a:ln>
            <a:noFill/>
          </a:ln>
        </p:spPr>
      </p:pic>
      <p:sp>
        <p:nvSpPr>
          <p:cNvPr id="248" name="Google Shape;248;p32"/>
          <p:cNvSpPr txBox="1"/>
          <p:nvPr/>
        </p:nvSpPr>
        <p:spPr>
          <a:xfrm>
            <a:off x="3589777" y="1251366"/>
            <a:ext cx="8602223" cy="45104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dirty="0">
              <a:solidFill>
                <a:srgbClr val="3D4956"/>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6887C548-B8DC-9C97-1381-8CC5CA871727}"/>
              </a:ext>
            </a:extLst>
          </p:cNvPr>
          <p:cNvPicPr>
            <a:picLocks noChangeAspect="1"/>
          </p:cNvPicPr>
          <p:nvPr/>
        </p:nvPicPr>
        <p:blipFill>
          <a:blip r:embed="rId4"/>
          <a:stretch>
            <a:fillRect/>
          </a:stretch>
        </p:blipFill>
        <p:spPr>
          <a:xfrm>
            <a:off x="4108371" y="3801841"/>
            <a:ext cx="1547558" cy="2059800"/>
          </a:xfrm>
          <a:prstGeom prst="rect">
            <a:avLst/>
          </a:prstGeom>
        </p:spPr>
      </p:pic>
      <p:pic>
        <p:nvPicPr>
          <p:cNvPr id="5" name="Picture 4">
            <a:extLst>
              <a:ext uri="{FF2B5EF4-FFF2-40B4-BE49-F238E27FC236}">
                <a16:creationId xmlns:a16="http://schemas.microsoft.com/office/drawing/2014/main" id="{DAFD79FF-EA23-B268-3269-C4BA0A3C8246}"/>
              </a:ext>
            </a:extLst>
          </p:cNvPr>
          <p:cNvPicPr>
            <a:picLocks noChangeAspect="1"/>
          </p:cNvPicPr>
          <p:nvPr/>
        </p:nvPicPr>
        <p:blipFill>
          <a:blip r:embed="rId5"/>
          <a:stretch>
            <a:fillRect/>
          </a:stretch>
        </p:blipFill>
        <p:spPr>
          <a:xfrm>
            <a:off x="10641504" y="3843620"/>
            <a:ext cx="1391275" cy="1976243"/>
          </a:xfrm>
          <a:prstGeom prst="rect">
            <a:avLst/>
          </a:prstGeom>
        </p:spPr>
      </p:pic>
      <p:pic>
        <p:nvPicPr>
          <p:cNvPr id="7" name="Picture 6">
            <a:extLst>
              <a:ext uri="{FF2B5EF4-FFF2-40B4-BE49-F238E27FC236}">
                <a16:creationId xmlns:a16="http://schemas.microsoft.com/office/drawing/2014/main" id="{F99DA3AF-A63A-6C36-70D4-D7733953E683}"/>
              </a:ext>
            </a:extLst>
          </p:cNvPr>
          <p:cNvPicPr>
            <a:picLocks noChangeAspect="1"/>
          </p:cNvPicPr>
          <p:nvPr/>
        </p:nvPicPr>
        <p:blipFill>
          <a:blip r:embed="rId6"/>
          <a:stretch>
            <a:fillRect/>
          </a:stretch>
        </p:blipFill>
        <p:spPr>
          <a:xfrm>
            <a:off x="6654114" y="1438716"/>
            <a:ext cx="2308225" cy="1963714"/>
          </a:xfrm>
          <a:prstGeom prst="rect">
            <a:avLst/>
          </a:prstGeom>
        </p:spPr>
      </p:pic>
      <p:pic>
        <p:nvPicPr>
          <p:cNvPr id="9" name="Picture 8">
            <a:extLst>
              <a:ext uri="{FF2B5EF4-FFF2-40B4-BE49-F238E27FC236}">
                <a16:creationId xmlns:a16="http://schemas.microsoft.com/office/drawing/2014/main" id="{216AE6BC-E645-AB7F-2A16-6E542B6F5E39}"/>
              </a:ext>
            </a:extLst>
          </p:cNvPr>
          <p:cNvPicPr>
            <a:picLocks noChangeAspect="1"/>
          </p:cNvPicPr>
          <p:nvPr/>
        </p:nvPicPr>
        <p:blipFill>
          <a:blip r:embed="rId7"/>
          <a:stretch>
            <a:fillRect/>
          </a:stretch>
        </p:blipFill>
        <p:spPr>
          <a:xfrm>
            <a:off x="9222534" y="1402387"/>
            <a:ext cx="1948939" cy="1978808"/>
          </a:xfrm>
          <a:prstGeom prst="rect">
            <a:avLst/>
          </a:prstGeom>
        </p:spPr>
      </p:pic>
      <p:pic>
        <p:nvPicPr>
          <p:cNvPr id="11" name="Picture 10">
            <a:extLst>
              <a:ext uri="{FF2B5EF4-FFF2-40B4-BE49-F238E27FC236}">
                <a16:creationId xmlns:a16="http://schemas.microsoft.com/office/drawing/2014/main" id="{FBAE0230-BED0-FAA8-417B-A80CDEDFAA0B}"/>
              </a:ext>
            </a:extLst>
          </p:cNvPr>
          <p:cNvPicPr>
            <a:picLocks noChangeAspect="1"/>
          </p:cNvPicPr>
          <p:nvPr/>
        </p:nvPicPr>
        <p:blipFill>
          <a:blip r:embed="rId8"/>
          <a:stretch>
            <a:fillRect/>
          </a:stretch>
        </p:blipFill>
        <p:spPr>
          <a:xfrm>
            <a:off x="4108371" y="1402387"/>
            <a:ext cx="2188578" cy="2177635"/>
          </a:xfrm>
          <a:prstGeom prst="rect">
            <a:avLst/>
          </a:prstGeom>
        </p:spPr>
      </p:pic>
      <p:pic>
        <p:nvPicPr>
          <p:cNvPr id="15" name="Picture 14">
            <a:extLst>
              <a:ext uri="{FF2B5EF4-FFF2-40B4-BE49-F238E27FC236}">
                <a16:creationId xmlns:a16="http://schemas.microsoft.com/office/drawing/2014/main" id="{B4EB18F4-E324-F48A-E10D-714A9E3888AD}"/>
              </a:ext>
            </a:extLst>
          </p:cNvPr>
          <p:cNvPicPr>
            <a:picLocks noChangeAspect="1"/>
          </p:cNvPicPr>
          <p:nvPr/>
        </p:nvPicPr>
        <p:blipFill>
          <a:blip r:embed="rId9"/>
          <a:stretch>
            <a:fillRect/>
          </a:stretch>
        </p:blipFill>
        <p:spPr>
          <a:xfrm>
            <a:off x="8779394" y="4137861"/>
            <a:ext cx="1682002" cy="1682002"/>
          </a:xfrm>
          <a:prstGeom prst="rect">
            <a:avLst/>
          </a:prstGeom>
        </p:spPr>
      </p:pic>
      <p:sp>
        <p:nvSpPr>
          <p:cNvPr id="16" name="TextBox 15">
            <a:extLst>
              <a:ext uri="{FF2B5EF4-FFF2-40B4-BE49-F238E27FC236}">
                <a16:creationId xmlns:a16="http://schemas.microsoft.com/office/drawing/2014/main" id="{4FB886E0-0E9A-5A93-D9CA-9914C07BC8F0}"/>
              </a:ext>
            </a:extLst>
          </p:cNvPr>
          <p:cNvSpPr txBox="1"/>
          <p:nvPr/>
        </p:nvSpPr>
        <p:spPr>
          <a:xfrm>
            <a:off x="5549900" y="3767371"/>
            <a:ext cx="3049386" cy="2031325"/>
          </a:xfrm>
          <a:prstGeom prst="rect">
            <a:avLst/>
          </a:prstGeom>
          <a:noFill/>
        </p:spPr>
        <p:txBody>
          <a:bodyPr wrap="square" rtlCol="0">
            <a:spAutoFit/>
          </a:bodyPr>
          <a:lstStyle/>
          <a:p>
            <a:pPr algn="ctr"/>
            <a:r>
              <a:rPr lang="en-GB" sz="1800" dirty="0">
                <a:latin typeface="Livvic" pitchFamily="2" charset="0"/>
              </a:rPr>
              <a:t>29 or more different language translations</a:t>
            </a:r>
          </a:p>
          <a:p>
            <a:endParaRPr lang="en-GB" sz="1800" dirty="0">
              <a:latin typeface="Livvic" pitchFamily="2" charset="0"/>
            </a:endParaRPr>
          </a:p>
          <a:p>
            <a:pPr algn="r"/>
            <a:r>
              <a:rPr lang="en-GB" sz="1800" dirty="0">
                <a:latin typeface="Livvic" pitchFamily="2" charset="0"/>
              </a:rPr>
              <a:t>Over 100 different languages</a:t>
            </a:r>
          </a:p>
          <a:p>
            <a:endParaRPr lang="en-GB" sz="1800" dirty="0">
              <a:latin typeface="Livvic" pitchFamily="2" charset="0"/>
            </a:endParaRPr>
          </a:p>
          <a:p>
            <a:r>
              <a:rPr lang="en-GB" sz="1800" dirty="0">
                <a:latin typeface="Livvic" pitchFamily="2" charset="0"/>
              </a:rPr>
              <a:t>              </a:t>
            </a:r>
            <a:r>
              <a:rPr lang="en-GB" sz="1800" dirty="0" err="1">
                <a:latin typeface="Livvic" pitchFamily="2" charset="0"/>
              </a:rPr>
              <a:t>Ukranian</a:t>
            </a:r>
            <a:endParaRPr lang="en-GB" sz="1800" dirty="0">
              <a:latin typeface="Livvic" pitchFamily="2" charset="0"/>
            </a:endParaRPr>
          </a:p>
        </p:txBody>
      </p:sp>
      <p:cxnSp>
        <p:nvCxnSpPr>
          <p:cNvPr id="18" name="Connector: Curved 17">
            <a:extLst>
              <a:ext uri="{FF2B5EF4-FFF2-40B4-BE49-F238E27FC236}">
                <a16:creationId xmlns:a16="http://schemas.microsoft.com/office/drawing/2014/main" id="{E5F8A4AF-57C8-7904-0D63-12FE1C5D4F3A}"/>
              </a:ext>
            </a:extLst>
          </p:cNvPr>
          <p:cNvCxnSpPr>
            <a:cxnSpLocks/>
          </p:cNvCxnSpPr>
          <p:nvPr/>
        </p:nvCxnSpPr>
        <p:spPr>
          <a:xfrm>
            <a:off x="5905500" y="3381194"/>
            <a:ext cx="584548" cy="462428"/>
          </a:xfrm>
          <a:prstGeom prst="curvedConnector3">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19" name="Connector: Curved 18">
            <a:extLst>
              <a:ext uri="{FF2B5EF4-FFF2-40B4-BE49-F238E27FC236}">
                <a16:creationId xmlns:a16="http://schemas.microsoft.com/office/drawing/2014/main" id="{1D0EDE78-5E45-9206-8623-5F6E039B619B}"/>
              </a:ext>
            </a:extLst>
          </p:cNvPr>
          <p:cNvCxnSpPr>
            <a:cxnSpLocks/>
            <a:endCxn id="16" idx="0"/>
          </p:cNvCxnSpPr>
          <p:nvPr/>
        </p:nvCxnSpPr>
        <p:spPr>
          <a:xfrm rot="5400000">
            <a:off x="7049618" y="3257030"/>
            <a:ext cx="535316" cy="485366"/>
          </a:xfrm>
          <a:prstGeom prst="curvedConnector3">
            <a:avLst>
              <a:gd name="adj1" fmla="val 50000"/>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3" name="Connector: Curved 22">
            <a:extLst>
              <a:ext uri="{FF2B5EF4-FFF2-40B4-BE49-F238E27FC236}">
                <a16:creationId xmlns:a16="http://schemas.microsoft.com/office/drawing/2014/main" id="{04BB4B66-A6A0-16F7-C99A-14FB800EF679}"/>
              </a:ext>
            </a:extLst>
          </p:cNvPr>
          <p:cNvCxnSpPr>
            <a:cxnSpLocks/>
          </p:cNvCxnSpPr>
          <p:nvPr/>
        </p:nvCxnSpPr>
        <p:spPr>
          <a:xfrm rot="10800000" flipV="1">
            <a:off x="8210996" y="3322121"/>
            <a:ext cx="1244208" cy="702616"/>
          </a:xfrm>
          <a:prstGeom prst="curvedConnector3">
            <a:avLst>
              <a:gd name="adj1" fmla="val 50000"/>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28" name="Arrow: Left 27">
            <a:extLst>
              <a:ext uri="{FF2B5EF4-FFF2-40B4-BE49-F238E27FC236}">
                <a16:creationId xmlns:a16="http://schemas.microsoft.com/office/drawing/2014/main" id="{3DA07A8F-59DD-6731-AFFE-97D5D8D86944}"/>
              </a:ext>
            </a:extLst>
          </p:cNvPr>
          <p:cNvSpPr/>
          <p:nvPr/>
        </p:nvSpPr>
        <p:spPr>
          <a:xfrm>
            <a:off x="5791200" y="4831741"/>
            <a:ext cx="770571" cy="286359"/>
          </a:xfrm>
          <a:prstGeom prst="lef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29" name="Arrow: Right 28">
            <a:extLst>
              <a:ext uri="{FF2B5EF4-FFF2-40B4-BE49-F238E27FC236}">
                <a16:creationId xmlns:a16="http://schemas.microsoft.com/office/drawing/2014/main" id="{759B2BEE-9176-8239-B660-B55B58CDEB0A}"/>
              </a:ext>
            </a:extLst>
          </p:cNvPr>
          <p:cNvSpPr/>
          <p:nvPr/>
        </p:nvSpPr>
        <p:spPr>
          <a:xfrm>
            <a:off x="7375965" y="5473184"/>
            <a:ext cx="1244208" cy="30450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5">
          <a:extLst>
            <a:ext uri="{FF2B5EF4-FFF2-40B4-BE49-F238E27FC236}">
              <a16:creationId xmlns:a16="http://schemas.microsoft.com/office/drawing/2014/main" id="{732267EC-F675-64F4-1A47-5D8BBE571B7C}"/>
            </a:ext>
          </a:extLst>
        </p:cNvPr>
        <p:cNvGrpSpPr/>
        <p:nvPr/>
      </p:nvGrpSpPr>
      <p:grpSpPr>
        <a:xfrm>
          <a:off x="0" y="0"/>
          <a:ext cx="0" cy="0"/>
          <a:chOff x="0" y="0"/>
          <a:chExt cx="0" cy="0"/>
        </a:xfrm>
      </p:grpSpPr>
      <p:sp>
        <p:nvSpPr>
          <p:cNvPr id="246" name="Google Shape;246;p32">
            <a:extLst>
              <a:ext uri="{FF2B5EF4-FFF2-40B4-BE49-F238E27FC236}">
                <a16:creationId xmlns:a16="http://schemas.microsoft.com/office/drawing/2014/main" id="{117E6789-5F76-AAFF-1767-9C2C19C1DC6A}"/>
              </a:ext>
            </a:extLst>
          </p:cNvPr>
          <p:cNvSpPr txBox="1">
            <a:spLocks noGrp="1"/>
          </p:cNvSpPr>
          <p:nvPr>
            <p:ph type="title"/>
          </p:nvPr>
        </p:nvSpPr>
        <p:spPr>
          <a:xfrm>
            <a:off x="3589777" y="107380"/>
            <a:ext cx="84369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dirty="0">
                <a:latin typeface="Livvic" pitchFamily="2" charset="0"/>
                <a:ea typeface="Livvic Medium"/>
                <a:cs typeface="Livvic Medium"/>
                <a:sym typeface="Livvic Medium"/>
              </a:rPr>
              <a:t>CLS recommends – Dual Language and Word reading</a:t>
            </a:r>
            <a:endParaRPr b="1" dirty="0">
              <a:latin typeface="Livvic" pitchFamily="2" charset="0"/>
              <a:ea typeface="Livvic Medium"/>
              <a:cs typeface="Livvic Medium"/>
              <a:sym typeface="Livvic Medium"/>
            </a:endParaRPr>
          </a:p>
        </p:txBody>
      </p:sp>
      <p:pic>
        <p:nvPicPr>
          <p:cNvPr id="247" name="Google Shape;247;p32" descr="Creative Learning Services Logo">
            <a:extLst>
              <a:ext uri="{FF2B5EF4-FFF2-40B4-BE49-F238E27FC236}">
                <a16:creationId xmlns:a16="http://schemas.microsoft.com/office/drawing/2014/main" id="{219178EA-EB66-6787-B21B-3E14CAFE66D4}"/>
              </a:ext>
            </a:extLst>
          </p:cNvPr>
          <p:cNvPicPr preferRelativeResize="0"/>
          <p:nvPr/>
        </p:nvPicPr>
        <p:blipFill rotWithShape="1">
          <a:blip r:embed="rId3">
            <a:alphaModFix/>
          </a:blip>
          <a:srcRect/>
          <a:stretch/>
        </p:blipFill>
        <p:spPr>
          <a:xfrm>
            <a:off x="1351357" y="114962"/>
            <a:ext cx="1332578" cy="1545887"/>
          </a:xfrm>
          <a:prstGeom prst="rect">
            <a:avLst/>
          </a:prstGeom>
          <a:noFill/>
          <a:ln>
            <a:noFill/>
          </a:ln>
        </p:spPr>
      </p:pic>
      <p:sp>
        <p:nvSpPr>
          <p:cNvPr id="248" name="Google Shape;248;p32">
            <a:extLst>
              <a:ext uri="{FF2B5EF4-FFF2-40B4-BE49-F238E27FC236}">
                <a16:creationId xmlns:a16="http://schemas.microsoft.com/office/drawing/2014/main" id="{59DAE18C-B6DB-F93D-CB85-D5397955640D}"/>
              </a:ext>
            </a:extLst>
          </p:cNvPr>
          <p:cNvSpPr txBox="1"/>
          <p:nvPr/>
        </p:nvSpPr>
        <p:spPr>
          <a:xfrm>
            <a:off x="3589777" y="1251366"/>
            <a:ext cx="8602223" cy="45104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dirty="0">
              <a:solidFill>
                <a:srgbClr val="3D4956"/>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3161F16A-1857-9C04-1C6D-D46047CD4636}"/>
              </a:ext>
            </a:extLst>
          </p:cNvPr>
          <p:cNvPicPr>
            <a:picLocks noChangeAspect="1"/>
          </p:cNvPicPr>
          <p:nvPr/>
        </p:nvPicPr>
        <p:blipFill>
          <a:blip r:embed="rId4"/>
          <a:stretch>
            <a:fillRect/>
          </a:stretch>
        </p:blipFill>
        <p:spPr>
          <a:xfrm>
            <a:off x="9117098" y="1517650"/>
            <a:ext cx="2500394" cy="2432050"/>
          </a:xfrm>
          <a:prstGeom prst="rect">
            <a:avLst/>
          </a:prstGeom>
        </p:spPr>
      </p:pic>
      <p:pic>
        <p:nvPicPr>
          <p:cNvPr id="4" name="Picture 3">
            <a:extLst>
              <a:ext uri="{FF2B5EF4-FFF2-40B4-BE49-F238E27FC236}">
                <a16:creationId xmlns:a16="http://schemas.microsoft.com/office/drawing/2014/main" id="{E3A05B96-20DA-8CBD-0827-88CA6B992E20}"/>
              </a:ext>
            </a:extLst>
          </p:cNvPr>
          <p:cNvPicPr>
            <a:picLocks noChangeAspect="1"/>
          </p:cNvPicPr>
          <p:nvPr/>
        </p:nvPicPr>
        <p:blipFill>
          <a:blip r:embed="rId5"/>
          <a:stretch>
            <a:fillRect/>
          </a:stretch>
        </p:blipFill>
        <p:spPr>
          <a:xfrm>
            <a:off x="3824962" y="1588267"/>
            <a:ext cx="2565400" cy="2565400"/>
          </a:xfrm>
          <a:prstGeom prst="rect">
            <a:avLst/>
          </a:prstGeom>
        </p:spPr>
      </p:pic>
      <p:pic>
        <p:nvPicPr>
          <p:cNvPr id="6" name="Picture 5">
            <a:extLst>
              <a:ext uri="{FF2B5EF4-FFF2-40B4-BE49-F238E27FC236}">
                <a16:creationId xmlns:a16="http://schemas.microsoft.com/office/drawing/2014/main" id="{BAB51394-570E-C353-25CB-9EBEB043DBF7}"/>
              </a:ext>
            </a:extLst>
          </p:cNvPr>
          <p:cNvPicPr>
            <a:picLocks noChangeAspect="1"/>
          </p:cNvPicPr>
          <p:nvPr/>
        </p:nvPicPr>
        <p:blipFill>
          <a:blip r:embed="rId6"/>
          <a:stretch>
            <a:fillRect/>
          </a:stretch>
        </p:blipFill>
        <p:spPr>
          <a:xfrm>
            <a:off x="6625546" y="2700700"/>
            <a:ext cx="2220963" cy="2905934"/>
          </a:xfrm>
          <a:prstGeom prst="rect">
            <a:avLst/>
          </a:prstGeom>
        </p:spPr>
      </p:pic>
    </p:spTree>
    <p:extLst>
      <p:ext uri="{BB962C8B-B14F-4D97-AF65-F5344CB8AC3E}">
        <p14:creationId xmlns:p14="http://schemas.microsoft.com/office/powerpoint/2010/main" val="20793698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5">
          <a:extLst>
            <a:ext uri="{FF2B5EF4-FFF2-40B4-BE49-F238E27FC236}">
              <a16:creationId xmlns:a16="http://schemas.microsoft.com/office/drawing/2014/main" id="{89157521-F828-5E88-9D33-D7CACB00E74D}"/>
            </a:ext>
          </a:extLst>
        </p:cNvPr>
        <p:cNvGrpSpPr/>
        <p:nvPr/>
      </p:nvGrpSpPr>
      <p:grpSpPr>
        <a:xfrm>
          <a:off x="0" y="0"/>
          <a:ext cx="0" cy="0"/>
          <a:chOff x="0" y="0"/>
          <a:chExt cx="0" cy="0"/>
        </a:xfrm>
      </p:grpSpPr>
      <p:sp>
        <p:nvSpPr>
          <p:cNvPr id="246" name="Google Shape;246;p32">
            <a:extLst>
              <a:ext uri="{FF2B5EF4-FFF2-40B4-BE49-F238E27FC236}">
                <a16:creationId xmlns:a16="http://schemas.microsoft.com/office/drawing/2014/main" id="{D942529B-4029-F26E-5678-56F979B62875}"/>
              </a:ext>
            </a:extLst>
          </p:cNvPr>
          <p:cNvSpPr txBox="1">
            <a:spLocks noGrp="1"/>
          </p:cNvSpPr>
          <p:nvPr>
            <p:ph type="title"/>
          </p:nvPr>
        </p:nvSpPr>
        <p:spPr>
          <a:xfrm>
            <a:off x="3618898" y="-12561"/>
            <a:ext cx="84369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GB" b="1" dirty="0">
                <a:latin typeface="Livvic" pitchFamily="2" charset="0"/>
                <a:ea typeface="Livvic Medium"/>
                <a:cs typeface="Livvic Medium"/>
                <a:sym typeface="Livvic Medium"/>
              </a:rPr>
              <a:t>Diverse cultures in picture books</a:t>
            </a:r>
            <a:endParaRPr b="1" dirty="0">
              <a:latin typeface="Livvic" pitchFamily="2" charset="0"/>
              <a:ea typeface="Livvic Medium"/>
              <a:cs typeface="Livvic Medium"/>
              <a:sym typeface="Livvic Medium"/>
            </a:endParaRPr>
          </a:p>
        </p:txBody>
      </p:sp>
      <p:pic>
        <p:nvPicPr>
          <p:cNvPr id="247" name="Google Shape;247;p32" descr="Creative Learning Services Logo">
            <a:extLst>
              <a:ext uri="{FF2B5EF4-FFF2-40B4-BE49-F238E27FC236}">
                <a16:creationId xmlns:a16="http://schemas.microsoft.com/office/drawing/2014/main" id="{8805AAE4-508E-B1B2-3657-ECF5ECD54101}"/>
              </a:ext>
            </a:extLst>
          </p:cNvPr>
          <p:cNvPicPr preferRelativeResize="0"/>
          <p:nvPr/>
        </p:nvPicPr>
        <p:blipFill rotWithShape="1">
          <a:blip r:embed="rId3">
            <a:alphaModFix/>
          </a:blip>
          <a:srcRect/>
          <a:stretch/>
        </p:blipFill>
        <p:spPr>
          <a:xfrm>
            <a:off x="1351357" y="114962"/>
            <a:ext cx="1332578" cy="1545887"/>
          </a:xfrm>
          <a:prstGeom prst="rect">
            <a:avLst/>
          </a:prstGeom>
          <a:noFill/>
          <a:ln>
            <a:noFill/>
          </a:ln>
        </p:spPr>
      </p:pic>
      <p:sp>
        <p:nvSpPr>
          <p:cNvPr id="248" name="Google Shape;248;p32">
            <a:extLst>
              <a:ext uri="{FF2B5EF4-FFF2-40B4-BE49-F238E27FC236}">
                <a16:creationId xmlns:a16="http://schemas.microsoft.com/office/drawing/2014/main" id="{71D5D129-CCD2-4DF5-A5B3-E3D172094595}"/>
              </a:ext>
            </a:extLst>
          </p:cNvPr>
          <p:cNvSpPr txBox="1"/>
          <p:nvPr/>
        </p:nvSpPr>
        <p:spPr>
          <a:xfrm>
            <a:off x="3589777" y="1251366"/>
            <a:ext cx="8602223" cy="451045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dirty="0">
              <a:solidFill>
                <a:srgbClr val="3D4956"/>
              </a:solidFill>
              <a:latin typeface="Calibri"/>
              <a:ea typeface="Calibri"/>
              <a:cs typeface="Calibri"/>
              <a:sym typeface="Calibri"/>
            </a:endParaRPr>
          </a:p>
        </p:txBody>
      </p:sp>
      <p:pic>
        <p:nvPicPr>
          <p:cNvPr id="5" name="Picture 4">
            <a:extLst>
              <a:ext uri="{FF2B5EF4-FFF2-40B4-BE49-F238E27FC236}">
                <a16:creationId xmlns:a16="http://schemas.microsoft.com/office/drawing/2014/main" id="{1C182F8D-8870-02FF-B79E-B411961BD826}"/>
              </a:ext>
            </a:extLst>
          </p:cNvPr>
          <p:cNvPicPr>
            <a:picLocks noChangeAspect="1"/>
          </p:cNvPicPr>
          <p:nvPr/>
        </p:nvPicPr>
        <p:blipFill>
          <a:blip r:embed="rId4"/>
          <a:stretch>
            <a:fillRect/>
          </a:stretch>
        </p:blipFill>
        <p:spPr>
          <a:xfrm>
            <a:off x="3618898" y="1405875"/>
            <a:ext cx="2115618" cy="1920982"/>
          </a:xfrm>
          <a:prstGeom prst="rect">
            <a:avLst/>
          </a:prstGeom>
        </p:spPr>
      </p:pic>
      <p:pic>
        <p:nvPicPr>
          <p:cNvPr id="8" name="Picture 7">
            <a:extLst>
              <a:ext uri="{FF2B5EF4-FFF2-40B4-BE49-F238E27FC236}">
                <a16:creationId xmlns:a16="http://schemas.microsoft.com/office/drawing/2014/main" id="{7C6076C2-52D4-EF62-B4B9-A1D8C8569583}"/>
              </a:ext>
            </a:extLst>
          </p:cNvPr>
          <p:cNvPicPr>
            <a:picLocks noChangeAspect="1"/>
          </p:cNvPicPr>
          <p:nvPr/>
        </p:nvPicPr>
        <p:blipFill>
          <a:blip r:embed="rId5"/>
          <a:stretch>
            <a:fillRect/>
          </a:stretch>
        </p:blipFill>
        <p:spPr>
          <a:xfrm>
            <a:off x="5797591" y="1255981"/>
            <a:ext cx="1966121" cy="2220769"/>
          </a:xfrm>
          <a:prstGeom prst="rect">
            <a:avLst/>
          </a:prstGeom>
        </p:spPr>
      </p:pic>
      <p:pic>
        <p:nvPicPr>
          <p:cNvPr id="10" name="Picture 9">
            <a:extLst>
              <a:ext uri="{FF2B5EF4-FFF2-40B4-BE49-F238E27FC236}">
                <a16:creationId xmlns:a16="http://schemas.microsoft.com/office/drawing/2014/main" id="{1455E7A9-78B3-09A8-E3F9-0AAD9076AB9C}"/>
              </a:ext>
            </a:extLst>
          </p:cNvPr>
          <p:cNvPicPr>
            <a:picLocks noChangeAspect="1"/>
          </p:cNvPicPr>
          <p:nvPr/>
        </p:nvPicPr>
        <p:blipFill>
          <a:blip r:embed="rId6"/>
          <a:stretch>
            <a:fillRect/>
          </a:stretch>
        </p:blipFill>
        <p:spPr>
          <a:xfrm>
            <a:off x="7929035" y="1277668"/>
            <a:ext cx="1702421" cy="2151332"/>
          </a:xfrm>
          <a:prstGeom prst="rect">
            <a:avLst/>
          </a:prstGeom>
        </p:spPr>
      </p:pic>
      <p:pic>
        <p:nvPicPr>
          <p:cNvPr id="12" name="Picture 11">
            <a:extLst>
              <a:ext uri="{FF2B5EF4-FFF2-40B4-BE49-F238E27FC236}">
                <a16:creationId xmlns:a16="http://schemas.microsoft.com/office/drawing/2014/main" id="{4A0FC59C-E141-4581-A5F8-336453F67E10}"/>
              </a:ext>
            </a:extLst>
          </p:cNvPr>
          <p:cNvPicPr>
            <a:picLocks noChangeAspect="1"/>
          </p:cNvPicPr>
          <p:nvPr/>
        </p:nvPicPr>
        <p:blipFill>
          <a:blip r:embed="rId7"/>
          <a:stretch>
            <a:fillRect/>
          </a:stretch>
        </p:blipFill>
        <p:spPr>
          <a:xfrm>
            <a:off x="9796779" y="1255981"/>
            <a:ext cx="1809186" cy="2220769"/>
          </a:xfrm>
          <a:prstGeom prst="rect">
            <a:avLst/>
          </a:prstGeom>
        </p:spPr>
      </p:pic>
      <p:pic>
        <p:nvPicPr>
          <p:cNvPr id="14" name="Picture 13">
            <a:extLst>
              <a:ext uri="{FF2B5EF4-FFF2-40B4-BE49-F238E27FC236}">
                <a16:creationId xmlns:a16="http://schemas.microsoft.com/office/drawing/2014/main" id="{3F671538-E10F-6111-EFC4-EC1905C0FA32}"/>
              </a:ext>
            </a:extLst>
          </p:cNvPr>
          <p:cNvPicPr>
            <a:picLocks noChangeAspect="1"/>
          </p:cNvPicPr>
          <p:nvPr/>
        </p:nvPicPr>
        <p:blipFill>
          <a:blip r:embed="rId8"/>
          <a:stretch>
            <a:fillRect/>
          </a:stretch>
        </p:blipFill>
        <p:spPr>
          <a:xfrm>
            <a:off x="4293951" y="3573069"/>
            <a:ext cx="2407169" cy="2036465"/>
          </a:xfrm>
          <a:prstGeom prst="rect">
            <a:avLst/>
          </a:prstGeom>
        </p:spPr>
      </p:pic>
      <p:pic>
        <p:nvPicPr>
          <p:cNvPr id="16" name="Picture 15">
            <a:extLst>
              <a:ext uri="{FF2B5EF4-FFF2-40B4-BE49-F238E27FC236}">
                <a16:creationId xmlns:a16="http://schemas.microsoft.com/office/drawing/2014/main" id="{7A2DD6BB-2FB7-0753-394F-0A80072BDD83}"/>
              </a:ext>
            </a:extLst>
          </p:cNvPr>
          <p:cNvPicPr>
            <a:picLocks noChangeAspect="1"/>
          </p:cNvPicPr>
          <p:nvPr/>
        </p:nvPicPr>
        <p:blipFill>
          <a:blip r:embed="rId9"/>
          <a:stretch>
            <a:fillRect/>
          </a:stretch>
        </p:blipFill>
        <p:spPr>
          <a:xfrm>
            <a:off x="8572630" y="3614472"/>
            <a:ext cx="1702421" cy="2074398"/>
          </a:xfrm>
          <a:prstGeom prst="rect">
            <a:avLst/>
          </a:prstGeom>
        </p:spPr>
      </p:pic>
      <p:pic>
        <p:nvPicPr>
          <p:cNvPr id="18" name="Picture 17">
            <a:extLst>
              <a:ext uri="{FF2B5EF4-FFF2-40B4-BE49-F238E27FC236}">
                <a16:creationId xmlns:a16="http://schemas.microsoft.com/office/drawing/2014/main" id="{CEF7B735-9AA6-FB1B-6FA2-F01C2EAB3405}"/>
              </a:ext>
            </a:extLst>
          </p:cNvPr>
          <p:cNvPicPr>
            <a:picLocks noChangeAspect="1"/>
          </p:cNvPicPr>
          <p:nvPr/>
        </p:nvPicPr>
        <p:blipFill>
          <a:blip r:embed="rId10"/>
          <a:stretch>
            <a:fillRect/>
          </a:stretch>
        </p:blipFill>
        <p:spPr>
          <a:xfrm>
            <a:off x="6799731" y="3580195"/>
            <a:ext cx="1674288" cy="2108675"/>
          </a:xfrm>
          <a:prstGeom prst="rect">
            <a:avLst/>
          </a:prstGeom>
        </p:spPr>
      </p:pic>
    </p:spTree>
    <p:extLst>
      <p:ext uri="{BB962C8B-B14F-4D97-AF65-F5344CB8AC3E}">
        <p14:creationId xmlns:p14="http://schemas.microsoft.com/office/powerpoint/2010/main" val="672888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title"/>
          </p:nvPr>
        </p:nvSpPr>
        <p:spPr>
          <a:xfrm>
            <a:off x="3242733" y="2613800"/>
            <a:ext cx="2853300" cy="1477500"/>
          </a:xfrm>
          <a:prstGeom prst="rect">
            <a:avLst/>
          </a:prstGeom>
          <a:noFill/>
          <a:ln>
            <a:noFill/>
          </a:ln>
        </p:spPr>
        <p:txBody>
          <a:bodyPr spcFirstLastPara="1" wrap="square" lIns="121900" tIns="121900" rIns="121900" bIns="121900" anchor="t" anchorCtr="0">
            <a:normAutofit/>
          </a:bodyPr>
          <a:lstStyle/>
          <a:p>
            <a:pPr marL="0" lvl="0" indent="0" algn="l" rtl="0">
              <a:lnSpc>
                <a:spcPct val="100000"/>
              </a:lnSpc>
              <a:spcBef>
                <a:spcPts val="0"/>
              </a:spcBef>
              <a:spcAft>
                <a:spcPts val="0"/>
              </a:spcAft>
              <a:buSzPts val="3700"/>
              <a:buNone/>
            </a:pPr>
            <a:r>
              <a:rPr lang="en-GB" sz="5900" b="1">
                <a:latin typeface="Livvic"/>
                <a:ea typeface="Livvic"/>
                <a:cs typeface="Livvic"/>
                <a:sym typeface="Livvic"/>
              </a:rPr>
              <a:t>BREAK</a:t>
            </a:r>
            <a:endParaRPr sz="5900" b="1">
              <a:latin typeface="Livvic"/>
              <a:ea typeface="Livvic"/>
              <a:cs typeface="Livvic"/>
              <a:sym typeface="Livvic"/>
            </a:endParaRPr>
          </a:p>
        </p:txBody>
      </p:sp>
      <p:pic>
        <p:nvPicPr>
          <p:cNvPr id="254" name="Google Shape;254;p35"/>
          <p:cNvPicPr preferRelativeResize="0"/>
          <p:nvPr/>
        </p:nvPicPr>
        <p:blipFill rotWithShape="1">
          <a:blip r:embed="rId3">
            <a:alphaModFix/>
          </a:blip>
          <a:srcRect/>
          <a:stretch/>
        </p:blipFill>
        <p:spPr>
          <a:xfrm>
            <a:off x="7525015" y="1327000"/>
            <a:ext cx="3239684" cy="33888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3d83bcc3119_0_69"/>
          <p:cNvSpPr txBox="1">
            <a:spLocks noGrp="1"/>
          </p:cNvSpPr>
          <p:nvPr>
            <p:ph type="title"/>
          </p:nvPr>
        </p:nvSpPr>
        <p:spPr>
          <a:xfrm>
            <a:off x="838200" y="2390438"/>
            <a:ext cx="105156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Receptive and expressive language are essential parts of sharing and expressing opinions about reading.</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Receptive language is always evident first and builds confidence.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Receptive language provides a model for expressive language.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The communication chain can be used as a diagnostic tool.</a:t>
            </a:r>
            <a:br>
              <a:rPr lang="en-GB" sz="2800" dirty="0">
                <a:latin typeface="Livvic"/>
                <a:ea typeface="Livvic"/>
                <a:cs typeface="Livvic"/>
                <a:sym typeface="Livvic"/>
              </a:rPr>
            </a:br>
            <a:endParaRPr sz="2800" dirty="0">
              <a:latin typeface="Livvic"/>
              <a:ea typeface="Livvic"/>
              <a:cs typeface="Livvic"/>
              <a:sym typeface="Livvic"/>
            </a:endParaRPr>
          </a:p>
        </p:txBody>
      </p:sp>
      <p:sp>
        <p:nvSpPr>
          <p:cNvPr id="267" name="Google Shape;267;g3d83bcc3119_0_69"/>
          <p:cNvSpPr txBox="1">
            <a:spLocks noGrp="1"/>
          </p:cNvSpPr>
          <p:nvPr>
            <p:ph type="title"/>
          </p:nvPr>
        </p:nvSpPr>
        <p:spPr>
          <a:xfrm>
            <a:off x="462355" y="267648"/>
            <a:ext cx="10515600" cy="119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The Communication Chain in action</a:t>
            </a:r>
            <a:endParaRPr sz="4400" b="1" dirty="0">
              <a:latin typeface="Livvic"/>
              <a:ea typeface="Livvic"/>
              <a:cs typeface="Livvic"/>
              <a:sym typeface="Livvic"/>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3d83bcc3119_0_13"/>
          <p:cNvSpPr txBox="1">
            <a:spLocks noGrp="1"/>
          </p:cNvSpPr>
          <p:nvPr>
            <p:ph type="title"/>
          </p:nvPr>
        </p:nvSpPr>
        <p:spPr>
          <a:xfrm>
            <a:off x="838200" y="3925931"/>
            <a:ext cx="10515600" cy="1108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11111"/>
              <a:buNone/>
            </a:pPr>
            <a:r>
              <a:rPr lang="en-GB" b="1" dirty="0">
                <a:latin typeface="Livvic"/>
                <a:ea typeface="Livvic"/>
                <a:cs typeface="Livvic"/>
                <a:sym typeface="Livvic"/>
              </a:rPr>
              <a:t>The communication chain</a:t>
            </a: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r>
              <a:rPr lang="en-GB" b="1" dirty="0">
                <a:latin typeface="Livvic"/>
                <a:ea typeface="Livvic"/>
                <a:cs typeface="Livvic"/>
                <a:sym typeface="Livvic"/>
              </a:rPr>
              <a:t>and how this relates to reading</a:t>
            </a: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r>
              <a:rPr lang="en-GB" i="1" dirty="0">
                <a:latin typeface="Livvic"/>
                <a:ea typeface="Livvic"/>
                <a:cs typeface="Livvic"/>
                <a:sym typeface="Livvic"/>
              </a:rPr>
              <a:t>Make your own chain!</a:t>
            </a:r>
            <a:endParaRPr i="1" dirty="0">
              <a:latin typeface="Livvic"/>
              <a:ea typeface="Livvic"/>
              <a:cs typeface="Livvic"/>
              <a:sym typeface="Livvic"/>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d83bcc3119_0_44"/>
          <p:cNvSpPr txBox="1">
            <a:spLocks noGrp="1"/>
          </p:cNvSpPr>
          <p:nvPr>
            <p:ph type="title"/>
          </p:nvPr>
        </p:nvSpPr>
        <p:spPr>
          <a:xfrm>
            <a:off x="838200" y="2118163"/>
            <a:ext cx="105156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hear what is said </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pay attention to what is said</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interpret non verbal communication</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remember what is said (auditory memory)</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understand what the words mean </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understand the sentence structure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interpret meaning (literal / not literal)</a:t>
            </a:r>
            <a:endParaRPr sz="2800" dirty="0">
              <a:latin typeface="Livvic"/>
              <a:ea typeface="Livvic"/>
              <a:cs typeface="Livvic"/>
              <a:sym typeface="Livvic"/>
            </a:endParaRPr>
          </a:p>
        </p:txBody>
      </p:sp>
      <p:sp>
        <p:nvSpPr>
          <p:cNvPr id="274" name="Google Shape;274;g3d83bcc3119_0_44"/>
          <p:cNvSpPr txBox="1">
            <a:spLocks noGrp="1"/>
          </p:cNvSpPr>
          <p:nvPr>
            <p:ph type="title"/>
          </p:nvPr>
        </p:nvSpPr>
        <p:spPr>
          <a:xfrm>
            <a:off x="364325" y="216156"/>
            <a:ext cx="10515600" cy="119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6667"/>
              <a:buNone/>
            </a:pPr>
            <a:r>
              <a:rPr lang="en-GB" sz="4400" b="1" dirty="0">
                <a:latin typeface="Livvic"/>
                <a:ea typeface="Livvic"/>
                <a:cs typeface="Livvic"/>
                <a:sym typeface="Livvic"/>
              </a:rPr>
              <a:t>Receptive Language</a:t>
            </a:r>
            <a:endParaRPr sz="4400" b="1" dirty="0">
              <a:latin typeface="Livvic"/>
              <a:ea typeface="Livvic"/>
              <a:cs typeface="Livvic"/>
              <a:sym typeface="Livvic"/>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g3d83bcc3119_0_7"/>
          <p:cNvSpPr txBox="1">
            <a:spLocks noGrp="1"/>
          </p:cNvSpPr>
          <p:nvPr>
            <p:ph type="title"/>
          </p:nvPr>
        </p:nvSpPr>
        <p:spPr>
          <a:xfrm>
            <a:off x="838200" y="2764813"/>
            <a:ext cx="105156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Say less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simpler versions of texts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gesture and intonation more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visual reals rather than symbolised structures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Repeat more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Know which words are understood</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simple sentences</a:t>
            </a:r>
            <a:endParaRPr sz="2800" dirty="0">
              <a:latin typeface="Livvic"/>
              <a:ea typeface="Livvic"/>
              <a:cs typeface="Livvic"/>
              <a:sym typeface="Livvic"/>
            </a:endParaRPr>
          </a:p>
          <a:p>
            <a:pPr marL="0" lvl="0" indent="0" algn="l" rtl="0">
              <a:spcBef>
                <a:spcPts val="0"/>
              </a:spcBef>
              <a:spcAft>
                <a:spcPts val="0"/>
              </a:spcAft>
              <a:buNone/>
            </a:pPr>
            <a:endParaRPr sz="2800" dirty="0">
              <a:latin typeface="Livvic"/>
              <a:ea typeface="Livvic"/>
              <a:cs typeface="Livvic"/>
              <a:sym typeface="Livvic"/>
            </a:endParaRPr>
          </a:p>
          <a:p>
            <a:pPr marL="0" lvl="0" indent="0" algn="ctr" rtl="0">
              <a:spcBef>
                <a:spcPts val="0"/>
              </a:spcBef>
              <a:spcAft>
                <a:spcPts val="0"/>
              </a:spcAft>
              <a:buNone/>
            </a:pPr>
            <a:r>
              <a:rPr lang="en-GB" sz="2800" b="1" dirty="0">
                <a:latin typeface="Livvic"/>
                <a:ea typeface="Livvic"/>
                <a:cs typeface="Livvic"/>
                <a:sym typeface="Livvic"/>
              </a:rPr>
              <a:t>Plan before you start</a:t>
            </a:r>
            <a:endParaRPr sz="2800" b="1" dirty="0">
              <a:latin typeface="Livvic"/>
              <a:ea typeface="Livvic"/>
              <a:cs typeface="Livvic"/>
              <a:sym typeface="Livvic"/>
            </a:endParaRPr>
          </a:p>
        </p:txBody>
      </p:sp>
      <p:sp>
        <p:nvSpPr>
          <p:cNvPr id="281" name="Google Shape;281;g3d83bcc3119_0_7"/>
          <p:cNvSpPr txBox="1">
            <a:spLocks noGrp="1"/>
          </p:cNvSpPr>
          <p:nvPr>
            <p:ph type="title"/>
          </p:nvPr>
        </p:nvSpPr>
        <p:spPr>
          <a:xfrm>
            <a:off x="415375" y="505431"/>
            <a:ext cx="10515600" cy="119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Top tips for supporting EAL readers</a:t>
            </a:r>
            <a:endParaRPr sz="4400" b="1" dirty="0">
              <a:latin typeface="Livvic"/>
              <a:ea typeface="Livvic"/>
              <a:cs typeface="Livvic"/>
              <a:sym typeface="Livv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g3d83bcc3119_0_18"/>
          <p:cNvSpPr txBox="1">
            <a:spLocks noGrp="1"/>
          </p:cNvSpPr>
          <p:nvPr>
            <p:ph type="title"/>
          </p:nvPr>
        </p:nvSpPr>
        <p:spPr>
          <a:xfrm>
            <a:off x="838200" y="2424475"/>
            <a:ext cx="61389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Say less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simpler versions of texts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gesture and intonation more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visual reals rather than symbolised structures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Repeat more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Know which words are understood</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Use simple sentences</a:t>
            </a:r>
            <a:endParaRPr sz="2800" dirty="0">
              <a:latin typeface="Livvic"/>
              <a:ea typeface="Livvic"/>
              <a:cs typeface="Livvic"/>
              <a:sym typeface="Livvic"/>
            </a:endParaRPr>
          </a:p>
        </p:txBody>
      </p:sp>
      <p:pic>
        <p:nvPicPr>
          <p:cNvPr id="288" name="Google Shape;288;g3d83bcc3119_0_18"/>
          <p:cNvPicPr preferRelativeResize="0"/>
          <p:nvPr/>
        </p:nvPicPr>
        <p:blipFill rotWithShape="1">
          <a:blip r:embed="rId3">
            <a:alphaModFix/>
          </a:blip>
          <a:srcRect l="13531" r="12652"/>
          <a:stretch/>
        </p:blipFill>
        <p:spPr>
          <a:xfrm>
            <a:off x="6977100" y="272275"/>
            <a:ext cx="4984951" cy="53264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3d83bcc3119_0_26"/>
          <p:cNvSpPr txBox="1">
            <a:spLocks noGrp="1"/>
          </p:cNvSpPr>
          <p:nvPr>
            <p:ph type="title"/>
          </p:nvPr>
        </p:nvSpPr>
        <p:spPr>
          <a:xfrm>
            <a:off x="838200" y="2118163"/>
            <a:ext cx="105156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think about what to say</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choose the words I need</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use the words I know to create a sentence or phrase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select the sounds to say the words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say the words in order</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use non verbal communication</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I consider the impact on the listener</a:t>
            </a:r>
            <a:endParaRPr sz="2800" dirty="0">
              <a:latin typeface="Livvic"/>
              <a:ea typeface="Livvic"/>
              <a:cs typeface="Livvic"/>
              <a:sym typeface="Livvic"/>
            </a:endParaRPr>
          </a:p>
        </p:txBody>
      </p:sp>
      <p:sp>
        <p:nvSpPr>
          <p:cNvPr id="295" name="Google Shape;295;g3d83bcc3119_0_26"/>
          <p:cNvSpPr txBox="1">
            <a:spLocks noGrp="1"/>
          </p:cNvSpPr>
          <p:nvPr>
            <p:ph type="title"/>
          </p:nvPr>
        </p:nvSpPr>
        <p:spPr>
          <a:xfrm>
            <a:off x="364325" y="216156"/>
            <a:ext cx="10515600" cy="119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6667"/>
              <a:buNone/>
            </a:pPr>
            <a:r>
              <a:rPr lang="en-GB" sz="4400" b="1" dirty="0">
                <a:latin typeface="Livvic"/>
                <a:ea typeface="Livvic"/>
                <a:cs typeface="Livvic"/>
                <a:sym typeface="Livvic"/>
              </a:rPr>
              <a:t>Expressive Language</a:t>
            </a:r>
            <a:endParaRPr sz="4400" b="1" dirty="0">
              <a:latin typeface="Livvic"/>
              <a:ea typeface="Livvic"/>
              <a:cs typeface="Livvic"/>
              <a:sym typeface="Livvic"/>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g3d83bcc3119_0_32"/>
          <p:cNvSpPr txBox="1">
            <a:spLocks noGrp="1"/>
          </p:cNvSpPr>
          <p:nvPr>
            <p:ph type="title"/>
          </p:nvPr>
        </p:nvSpPr>
        <p:spPr>
          <a:xfrm>
            <a:off x="838200" y="2142141"/>
            <a:ext cx="105156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Allow plenty of processing time.</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Provide plenty of non verbal encouragement.</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Repeat words back with the correct pronunciation.</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Recast some sentences for greater grammatical accuracy.</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Expand on simple sentences to include information carrying words.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Don’t overwhelm with feedback.</a:t>
            </a:r>
            <a:endParaRPr sz="2800" dirty="0">
              <a:latin typeface="Livvic"/>
              <a:ea typeface="Livvic"/>
              <a:cs typeface="Livvic"/>
              <a:sym typeface="Livvic"/>
            </a:endParaRPr>
          </a:p>
        </p:txBody>
      </p:sp>
      <p:sp>
        <p:nvSpPr>
          <p:cNvPr id="302" name="Google Shape;302;g3d83bcc3119_0_32"/>
          <p:cNvSpPr txBox="1">
            <a:spLocks noGrp="1"/>
          </p:cNvSpPr>
          <p:nvPr>
            <p:ph type="title"/>
          </p:nvPr>
        </p:nvSpPr>
        <p:spPr>
          <a:xfrm>
            <a:off x="415375" y="505431"/>
            <a:ext cx="10515600" cy="119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Top tips for supporting EAL readers</a:t>
            </a:r>
            <a:endParaRPr sz="4400" b="1" dirty="0">
              <a:latin typeface="Livvic"/>
              <a:ea typeface="Livvic"/>
              <a:cs typeface="Livvic"/>
              <a:sym typeface="Livvic"/>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g3d83bcc3119_0_56"/>
          <p:cNvSpPr txBox="1">
            <a:spLocks noGrp="1"/>
          </p:cNvSpPr>
          <p:nvPr>
            <p:ph type="title"/>
          </p:nvPr>
        </p:nvSpPr>
        <p:spPr>
          <a:xfrm>
            <a:off x="731750" y="1648950"/>
            <a:ext cx="6138900" cy="2852700"/>
          </a:xfrm>
          <a:prstGeom prst="rect">
            <a:avLst/>
          </a:prstGeom>
        </p:spPr>
        <p:txBody>
          <a:bodyPr spcFirstLastPara="1" wrap="square" lIns="91425" tIns="45700" rIns="91425" bIns="45700" anchor="b" anchorCtr="0">
            <a:noAutofit/>
          </a:bodyPr>
          <a:lstStyle/>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Him go up</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Football</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Him running (girl)</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Birds (pigeons)</a:t>
            </a:r>
            <a:endParaRPr sz="2800" dirty="0">
              <a:latin typeface="Livvic"/>
              <a:ea typeface="Livvic"/>
              <a:cs typeface="Livvic"/>
              <a:sym typeface="Livvic"/>
            </a:endParaRPr>
          </a:p>
          <a:p>
            <a:pPr marL="457200" lvl="0" indent="0" algn="l" rtl="0">
              <a:spcBef>
                <a:spcPts val="0"/>
              </a:spcBef>
              <a:spcAft>
                <a:spcPts val="0"/>
              </a:spcAft>
              <a:buNone/>
            </a:pPr>
            <a:endParaRPr sz="3100" dirty="0">
              <a:latin typeface="Livvic"/>
              <a:ea typeface="Livvic"/>
              <a:cs typeface="Livvic"/>
              <a:sym typeface="Livvic"/>
            </a:endParaRPr>
          </a:p>
        </p:txBody>
      </p:sp>
      <p:pic>
        <p:nvPicPr>
          <p:cNvPr id="309" name="Google Shape;309;g3d83bcc3119_0_56"/>
          <p:cNvPicPr preferRelativeResize="0"/>
          <p:nvPr/>
        </p:nvPicPr>
        <p:blipFill rotWithShape="1">
          <a:blip r:embed="rId3">
            <a:alphaModFix/>
          </a:blip>
          <a:srcRect l="13531" r="12652"/>
          <a:stretch/>
        </p:blipFill>
        <p:spPr>
          <a:xfrm>
            <a:off x="7320300" y="289275"/>
            <a:ext cx="4777900" cy="5105225"/>
          </a:xfrm>
          <a:prstGeom prst="rect">
            <a:avLst/>
          </a:prstGeom>
          <a:noFill/>
          <a:ln>
            <a:noFill/>
          </a:ln>
        </p:spPr>
      </p:pic>
      <p:sp>
        <p:nvSpPr>
          <p:cNvPr id="310" name="Google Shape;310;g3d83bcc3119_0_56"/>
          <p:cNvSpPr txBox="1">
            <a:spLocks noGrp="1"/>
          </p:cNvSpPr>
          <p:nvPr>
            <p:ph type="title"/>
          </p:nvPr>
        </p:nvSpPr>
        <p:spPr>
          <a:xfrm>
            <a:off x="215775" y="859577"/>
            <a:ext cx="9607800" cy="8664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Recasting and </a:t>
            </a:r>
            <a:endParaRPr sz="4400" b="1" dirty="0">
              <a:latin typeface="Livvic"/>
              <a:ea typeface="Livvic"/>
              <a:cs typeface="Livvic"/>
              <a:sym typeface="Livvic"/>
            </a:endParaRPr>
          </a:p>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expanding language</a:t>
            </a:r>
            <a:endParaRPr sz="4400" b="1" dirty="0">
              <a:latin typeface="Livvic"/>
              <a:ea typeface="Livvic"/>
              <a:cs typeface="Livvic"/>
              <a:sym typeface="Livvic"/>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0"/>
          <p:cNvSpPr txBox="1">
            <a:spLocks noGrp="1"/>
          </p:cNvSpPr>
          <p:nvPr>
            <p:ph type="title"/>
          </p:nvPr>
        </p:nvSpPr>
        <p:spPr>
          <a:xfrm>
            <a:off x="106454" y="440867"/>
            <a:ext cx="10515600" cy="10797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Developing Language</a:t>
            </a:r>
            <a:endParaRPr sz="4400" b="1" dirty="0">
              <a:latin typeface="Livvic"/>
              <a:ea typeface="Livvic"/>
              <a:cs typeface="Livvic"/>
              <a:sym typeface="Livvic"/>
            </a:endParaRPr>
          </a:p>
        </p:txBody>
      </p:sp>
      <p:pic>
        <p:nvPicPr>
          <p:cNvPr id="317" name="Google Shape;317;p20" title="Screenshot 2026-04-21 at 08.37.19.png"/>
          <p:cNvPicPr preferRelativeResize="0"/>
          <p:nvPr/>
        </p:nvPicPr>
        <p:blipFill>
          <a:blip r:embed="rId3">
            <a:alphaModFix/>
          </a:blip>
          <a:stretch>
            <a:fillRect/>
          </a:stretch>
        </p:blipFill>
        <p:spPr>
          <a:xfrm>
            <a:off x="4261825" y="3375775"/>
            <a:ext cx="3668350" cy="2161549"/>
          </a:xfrm>
          <a:prstGeom prst="rect">
            <a:avLst/>
          </a:prstGeom>
          <a:noFill/>
          <a:ln>
            <a:noFill/>
          </a:ln>
        </p:spPr>
      </p:pic>
      <p:pic>
        <p:nvPicPr>
          <p:cNvPr id="318" name="Google Shape;318;p20" title="Screenshot 2026-04-21 at 08.40.39.png"/>
          <p:cNvPicPr preferRelativeResize="0"/>
          <p:nvPr/>
        </p:nvPicPr>
        <p:blipFill rotWithShape="1">
          <a:blip r:embed="rId4">
            <a:alphaModFix/>
          </a:blip>
          <a:srcRect t="18943"/>
          <a:stretch/>
        </p:blipFill>
        <p:spPr>
          <a:xfrm>
            <a:off x="228100" y="3240275"/>
            <a:ext cx="3482225" cy="2297049"/>
          </a:xfrm>
          <a:prstGeom prst="rect">
            <a:avLst/>
          </a:prstGeom>
          <a:noFill/>
          <a:ln>
            <a:noFill/>
          </a:ln>
        </p:spPr>
      </p:pic>
      <p:pic>
        <p:nvPicPr>
          <p:cNvPr id="319" name="Google Shape;319;p20" title="Screenshot 2026-04-21 at 08.42.04.png"/>
          <p:cNvPicPr preferRelativeResize="0"/>
          <p:nvPr/>
        </p:nvPicPr>
        <p:blipFill>
          <a:blip r:embed="rId5">
            <a:alphaModFix/>
          </a:blip>
          <a:stretch>
            <a:fillRect/>
          </a:stretch>
        </p:blipFill>
        <p:spPr>
          <a:xfrm>
            <a:off x="8313075" y="3240276"/>
            <a:ext cx="3011852" cy="2297051"/>
          </a:xfrm>
          <a:prstGeom prst="rect">
            <a:avLst/>
          </a:prstGeom>
          <a:noFill/>
          <a:ln>
            <a:noFill/>
          </a:ln>
        </p:spPr>
      </p:pic>
      <p:pic>
        <p:nvPicPr>
          <p:cNvPr id="320" name="Google Shape;320;p20" title="Screenshot 2026-04-21 at 08.43.32.png"/>
          <p:cNvPicPr preferRelativeResize="0"/>
          <p:nvPr/>
        </p:nvPicPr>
        <p:blipFill rotWithShape="1">
          <a:blip r:embed="rId6">
            <a:alphaModFix/>
          </a:blip>
          <a:srcRect t="8122" b="5380"/>
          <a:stretch/>
        </p:blipFill>
        <p:spPr>
          <a:xfrm>
            <a:off x="9468925" y="364938"/>
            <a:ext cx="2494676" cy="2509026"/>
          </a:xfrm>
          <a:prstGeom prst="rect">
            <a:avLst/>
          </a:prstGeom>
          <a:noFill/>
          <a:ln>
            <a:noFill/>
          </a:ln>
        </p:spPr>
      </p:pic>
      <p:pic>
        <p:nvPicPr>
          <p:cNvPr id="321" name="Google Shape;321;p20" descr="Yakka Dee!"/>
          <p:cNvPicPr preferRelativeResize="0"/>
          <p:nvPr/>
        </p:nvPicPr>
        <p:blipFill>
          <a:blip r:embed="rId7">
            <a:alphaModFix/>
          </a:blip>
          <a:stretch>
            <a:fillRect/>
          </a:stretch>
        </p:blipFill>
        <p:spPr>
          <a:xfrm>
            <a:off x="6162096" y="279700"/>
            <a:ext cx="3550025" cy="2679550"/>
          </a:xfrm>
          <a:prstGeom prst="rect">
            <a:avLst/>
          </a:prstGeom>
          <a:noFill/>
          <a:ln>
            <a:noFill/>
          </a:ln>
        </p:spPr>
      </p:pic>
      <p:sp>
        <p:nvSpPr>
          <p:cNvPr id="322" name="Google Shape;322;p20"/>
          <p:cNvSpPr txBox="1"/>
          <p:nvPr/>
        </p:nvSpPr>
        <p:spPr>
          <a:xfrm>
            <a:off x="228100" y="1520575"/>
            <a:ext cx="5535000" cy="152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dirty="0">
                <a:solidFill>
                  <a:srgbClr val="3D4956"/>
                </a:solidFill>
                <a:latin typeface="Livvic"/>
                <a:ea typeface="Livvic"/>
                <a:cs typeface="Livvic"/>
                <a:sym typeface="Livvic"/>
              </a:rPr>
              <a:t>Begin with the familiar, becoming more abstract as language is acquired</a:t>
            </a:r>
            <a:endParaRPr sz="2800" dirty="0">
              <a:solidFill>
                <a:srgbClr val="3D4956"/>
              </a:solidFill>
              <a:latin typeface="Livvic"/>
              <a:ea typeface="Livvic"/>
              <a:cs typeface="Livvic"/>
              <a:sym typeface="Livvic"/>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3d83bcc3119_0_75"/>
          <p:cNvSpPr txBox="1">
            <a:spLocks noGrp="1"/>
          </p:cNvSpPr>
          <p:nvPr>
            <p:ph type="title"/>
          </p:nvPr>
        </p:nvSpPr>
        <p:spPr>
          <a:xfrm>
            <a:off x="838200" y="4588330"/>
            <a:ext cx="10515600" cy="1108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11111"/>
              <a:buNone/>
            </a:pP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r>
              <a:rPr lang="en-GB" b="1" dirty="0">
                <a:solidFill>
                  <a:srgbClr val="FF9900"/>
                </a:solidFill>
                <a:latin typeface="Livvic"/>
                <a:ea typeface="Livvic"/>
                <a:cs typeface="Livvic"/>
                <a:sym typeface="Livvic"/>
              </a:rPr>
              <a:t>What</a:t>
            </a:r>
            <a:r>
              <a:rPr lang="en-GB" b="1" dirty="0">
                <a:latin typeface="Livvic"/>
                <a:ea typeface="Livvic"/>
                <a:cs typeface="Livvic"/>
                <a:sym typeface="Livvic"/>
              </a:rPr>
              <a:t> can </a:t>
            </a:r>
            <a:r>
              <a:rPr lang="en-GB" b="1" dirty="0">
                <a:solidFill>
                  <a:srgbClr val="0000FF"/>
                </a:solidFill>
                <a:latin typeface="Livvic"/>
                <a:ea typeface="Livvic"/>
                <a:cs typeface="Livvic"/>
                <a:sym typeface="Livvic"/>
              </a:rPr>
              <a:t>you</a:t>
            </a:r>
            <a:r>
              <a:rPr lang="en-GB" b="1" dirty="0">
                <a:latin typeface="Livvic"/>
                <a:ea typeface="Livvic"/>
                <a:cs typeface="Livvic"/>
                <a:sym typeface="Livvic"/>
              </a:rPr>
              <a:t> </a:t>
            </a:r>
            <a:r>
              <a:rPr lang="en-GB" b="1" dirty="0">
                <a:solidFill>
                  <a:srgbClr val="9900FF"/>
                </a:solidFill>
                <a:latin typeface="Livvic"/>
                <a:ea typeface="Livvic"/>
                <a:cs typeface="Livvic"/>
                <a:sym typeface="Livvic"/>
              </a:rPr>
              <a:t>see</a:t>
            </a:r>
            <a:r>
              <a:rPr lang="en-GB" b="1" dirty="0">
                <a:latin typeface="Livvic"/>
                <a:ea typeface="Livvic"/>
                <a:cs typeface="Livvic"/>
                <a:sym typeface="Livvic"/>
              </a:rPr>
              <a:t> in the </a:t>
            </a:r>
            <a:r>
              <a:rPr lang="en-GB" b="1" dirty="0">
                <a:solidFill>
                  <a:srgbClr val="FF00FF"/>
                </a:solidFill>
                <a:latin typeface="Livvic"/>
                <a:ea typeface="Livvic"/>
                <a:cs typeface="Livvic"/>
                <a:sym typeface="Livvic"/>
              </a:rPr>
              <a:t>picture</a:t>
            </a:r>
            <a:r>
              <a:rPr lang="en-GB" b="1" dirty="0">
                <a:latin typeface="Livvic"/>
                <a:ea typeface="Livvic"/>
                <a:cs typeface="Livvic"/>
                <a:sym typeface="Livvic"/>
              </a:rPr>
              <a:t>?</a:t>
            </a:r>
            <a:br>
              <a:rPr lang="en-GB" b="1" dirty="0">
                <a:latin typeface="Livvic"/>
                <a:ea typeface="Livvic"/>
                <a:cs typeface="Livvic"/>
                <a:sym typeface="Livvic"/>
              </a:rPr>
            </a:b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r>
              <a:rPr lang="en-GB" b="1" dirty="0">
                <a:solidFill>
                  <a:srgbClr val="FF9900"/>
                </a:solidFill>
                <a:latin typeface="Livvic"/>
                <a:ea typeface="Livvic"/>
                <a:cs typeface="Livvic"/>
                <a:sym typeface="Livvic"/>
              </a:rPr>
              <a:t>How</a:t>
            </a:r>
            <a:r>
              <a:rPr lang="en-GB" b="1" dirty="0">
                <a:latin typeface="Livvic"/>
                <a:ea typeface="Livvic"/>
                <a:cs typeface="Livvic"/>
                <a:sym typeface="Livvic"/>
              </a:rPr>
              <a:t> does the </a:t>
            </a:r>
            <a:r>
              <a:rPr lang="en-GB" b="1" dirty="0">
                <a:solidFill>
                  <a:srgbClr val="FF00FF"/>
                </a:solidFill>
                <a:latin typeface="Livvic"/>
                <a:ea typeface="Livvic"/>
                <a:cs typeface="Livvic"/>
                <a:sym typeface="Livvic"/>
              </a:rPr>
              <a:t>character </a:t>
            </a:r>
            <a:r>
              <a:rPr lang="en-GB" b="1" dirty="0">
                <a:solidFill>
                  <a:srgbClr val="9900FF"/>
                </a:solidFill>
                <a:latin typeface="Livvic"/>
                <a:ea typeface="Livvic"/>
                <a:cs typeface="Livvic"/>
                <a:sym typeface="Livvic"/>
              </a:rPr>
              <a:t>feel</a:t>
            </a:r>
            <a:r>
              <a:rPr lang="en-GB" b="1" dirty="0">
                <a:latin typeface="Livvic"/>
                <a:ea typeface="Livvic"/>
                <a:cs typeface="Livvic"/>
                <a:sym typeface="Livvic"/>
              </a:rPr>
              <a:t>?</a:t>
            </a:r>
            <a:br>
              <a:rPr lang="en-GB" b="1" dirty="0">
                <a:latin typeface="Livvic"/>
                <a:ea typeface="Livvic"/>
                <a:cs typeface="Livvic"/>
                <a:sym typeface="Livvic"/>
              </a:rPr>
            </a:br>
            <a:endParaRPr b="1" dirty="0">
              <a:latin typeface="Livvic"/>
              <a:ea typeface="Livvic"/>
              <a:cs typeface="Livvic"/>
              <a:sym typeface="Livvic"/>
            </a:endParaRPr>
          </a:p>
          <a:p>
            <a:pPr marL="0" lvl="0" indent="0" algn="ctr" rtl="0">
              <a:lnSpc>
                <a:spcPct val="90000"/>
              </a:lnSpc>
              <a:spcBef>
                <a:spcPts val="0"/>
              </a:spcBef>
              <a:spcAft>
                <a:spcPts val="0"/>
              </a:spcAft>
              <a:buSzPct val="111111"/>
              <a:buNone/>
            </a:pPr>
            <a:r>
              <a:rPr lang="en-GB" b="1" dirty="0">
                <a:solidFill>
                  <a:srgbClr val="FF9900"/>
                </a:solidFill>
                <a:latin typeface="Livvic"/>
                <a:ea typeface="Livvic"/>
                <a:cs typeface="Livvic"/>
                <a:sym typeface="Livvic"/>
              </a:rPr>
              <a:t>What</a:t>
            </a:r>
            <a:r>
              <a:rPr lang="en-GB" b="1" dirty="0">
                <a:latin typeface="Livvic"/>
                <a:ea typeface="Livvic"/>
                <a:cs typeface="Livvic"/>
                <a:sym typeface="Livvic"/>
              </a:rPr>
              <a:t> do </a:t>
            </a:r>
            <a:r>
              <a:rPr lang="en-GB" b="1" dirty="0">
                <a:solidFill>
                  <a:srgbClr val="0000FF"/>
                </a:solidFill>
                <a:latin typeface="Livvic"/>
                <a:ea typeface="Livvic"/>
                <a:cs typeface="Livvic"/>
                <a:sym typeface="Livvic"/>
              </a:rPr>
              <a:t>you</a:t>
            </a:r>
            <a:r>
              <a:rPr lang="en-GB" b="1" dirty="0">
                <a:latin typeface="Livvic"/>
                <a:ea typeface="Livvic"/>
                <a:cs typeface="Livvic"/>
                <a:sym typeface="Livvic"/>
              </a:rPr>
              <a:t> </a:t>
            </a:r>
            <a:r>
              <a:rPr lang="en-GB" b="1" dirty="0">
                <a:solidFill>
                  <a:srgbClr val="9900FF"/>
                </a:solidFill>
                <a:latin typeface="Livvic"/>
                <a:ea typeface="Livvic"/>
                <a:cs typeface="Livvic"/>
                <a:sym typeface="Livvic"/>
              </a:rPr>
              <a:t>think </a:t>
            </a:r>
            <a:r>
              <a:rPr lang="en-GB" b="1" dirty="0">
                <a:latin typeface="Livvic"/>
                <a:ea typeface="Livvic"/>
                <a:cs typeface="Livvic"/>
                <a:sym typeface="Livvic"/>
              </a:rPr>
              <a:t>will </a:t>
            </a:r>
            <a:r>
              <a:rPr lang="en-GB" b="1" dirty="0">
                <a:solidFill>
                  <a:srgbClr val="FF00FF"/>
                </a:solidFill>
                <a:latin typeface="Livvic"/>
                <a:ea typeface="Livvic"/>
                <a:cs typeface="Livvic"/>
                <a:sym typeface="Livvic"/>
              </a:rPr>
              <a:t>happen next</a:t>
            </a:r>
            <a:r>
              <a:rPr lang="en-GB" b="1" dirty="0">
                <a:latin typeface="Livvic"/>
                <a:ea typeface="Livvic"/>
                <a:cs typeface="Livvic"/>
                <a:sym typeface="Livvic"/>
              </a:rPr>
              <a:t>?</a:t>
            </a:r>
            <a:endParaRPr b="1" dirty="0">
              <a:latin typeface="Livvic"/>
              <a:ea typeface="Livvic"/>
              <a:cs typeface="Livvic"/>
              <a:sym typeface="Livvic"/>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g3d83bcc3119_0_80"/>
          <p:cNvSpPr txBox="1">
            <a:spLocks noGrp="1"/>
          </p:cNvSpPr>
          <p:nvPr>
            <p:ph type="title"/>
          </p:nvPr>
        </p:nvSpPr>
        <p:spPr>
          <a:xfrm>
            <a:off x="838200" y="2390438"/>
            <a:ext cx="105156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GB" sz="2800" dirty="0">
                <a:latin typeface="Livvic"/>
                <a:ea typeface="Livvic"/>
                <a:cs typeface="Livvic"/>
                <a:sym typeface="Livvic"/>
              </a:rPr>
              <a:t>Does the reader understand the question?</a:t>
            </a:r>
            <a:endParaRPr sz="2800" dirty="0">
              <a:latin typeface="Livvic"/>
              <a:ea typeface="Livvic"/>
              <a:cs typeface="Livvic"/>
              <a:sym typeface="Livvic"/>
            </a:endParaRPr>
          </a:p>
          <a:p>
            <a:pPr marL="457200" lvl="0" indent="0" algn="l" rtl="0">
              <a:spcBef>
                <a:spcPts val="0"/>
              </a:spcBef>
              <a:spcAft>
                <a:spcPts val="0"/>
              </a:spcAft>
              <a:buNone/>
            </a:pP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Revisit the Blanks Level Questions.</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Don’t rely on the comprehension questions in the book.</a:t>
            </a:r>
            <a:endParaRPr sz="2800" dirty="0">
              <a:latin typeface="Livvic"/>
              <a:ea typeface="Livvic"/>
              <a:cs typeface="Livvic"/>
              <a:sym typeface="Livvic"/>
            </a:endParaRPr>
          </a:p>
          <a:p>
            <a:pPr marL="457200" lvl="0" indent="-425450" algn="l" rtl="0">
              <a:spcBef>
                <a:spcPts val="0"/>
              </a:spcBef>
              <a:spcAft>
                <a:spcPts val="0"/>
              </a:spcAft>
              <a:buSzPts val="3100"/>
              <a:buFont typeface="Livvic"/>
              <a:buChar char="●"/>
            </a:pPr>
            <a:r>
              <a:rPr lang="en-GB" sz="2800" dirty="0">
                <a:latin typeface="Livvic"/>
                <a:ea typeface="Livvic"/>
                <a:cs typeface="Livvic"/>
                <a:sym typeface="Livvic"/>
              </a:rPr>
              <a:t>We can’t draw out what’s not there.</a:t>
            </a:r>
            <a:endParaRPr sz="2800" dirty="0">
              <a:latin typeface="Livvic"/>
              <a:ea typeface="Livvic"/>
              <a:cs typeface="Livvic"/>
              <a:sym typeface="Livvic"/>
            </a:endParaRPr>
          </a:p>
          <a:p>
            <a:pPr marL="0" lvl="0" indent="0" algn="l" rtl="0">
              <a:spcBef>
                <a:spcPts val="0"/>
              </a:spcBef>
              <a:spcAft>
                <a:spcPts val="0"/>
              </a:spcAft>
              <a:buNone/>
            </a:pPr>
            <a:endParaRPr sz="3100" dirty="0">
              <a:latin typeface="Livvic"/>
              <a:ea typeface="Livvic"/>
              <a:cs typeface="Livvic"/>
              <a:sym typeface="Livvic"/>
            </a:endParaRPr>
          </a:p>
        </p:txBody>
      </p:sp>
      <p:sp>
        <p:nvSpPr>
          <p:cNvPr id="335" name="Google Shape;335;g3d83bcc3119_0_80"/>
          <p:cNvSpPr txBox="1">
            <a:spLocks noGrp="1"/>
          </p:cNvSpPr>
          <p:nvPr>
            <p:ph type="title"/>
          </p:nvPr>
        </p:nvSpPr>
        <p:spPr>
          <a:xfrm>
            <a:off x="500450" y="590556"/>
            <a:ext cx="10515600" cy="11949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ct val="111111"/>
              <a:buNone/>
            </a:pPr>
            <a:r>
              <a:rPr lang="en-GB" sz="4400" b="1" dirty="0">
                <a:latin typeface="Livvic"/>
                <a:ea typeface="Livvic"/>
                <a:cs typeface="Livvic"/>
                <a:sym typeface="Livvic"/>
              </a:rPr>
              <a:t>Interpreting Comprehension Questions</a:t>
            </a:r>
            <a:endParaRPr sz="4400" b="1" dirty="0">
              <a:latin typeface="Livvic"/>
              <a:ea typeface="Livvic"/>
              <a:cs typeface="Livvic"/>
              <a:sym typeface="Livvic"/>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g3d83bcc3119_0_87"/>
          <p:cNvSpPr txBox="1">
            <a:spLocks noGrp="1"/>
          </p:cNvSpPr>
          <p:nvPr>
            <p:ph type="title"/>
          </p:nvPr>
        </p:nvSpPr>
        <p:spPr>
          <a:xfrm>
            <a:off x="838200" y="2605363"/>
            <a:ext cx="105156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GB" sz="2800" dirty="0">
                <a:latin typeface="Livvic"/>
                <a:ea typeface="Livvic"/>
                <a:cs typeface="Livvic"/>
                <a:sym typeface="Livvic"/>
              </a:rPr>
              <a:t>Putting words together in the correct order can be overwhelming.</a:t>
            </a:r>
            <a:endParaRPr sz="2800" dirty="0">
              <a:latin typeface="Livvic"/>
              <a:ea typeface="Livvic"/>
              <a:cs typeface="Livvic"/>
              <a:sym typeface="Livvic"/>
            </a:endParaRPr>
          </a:p>
          <a:p>
            <a:pPr marL="0" lvl="0" indent="0" algn="l" rtl="0">
              <a:spcBef>
                <a:spcPts val="0"/>
              </a:spcBef>
              <a:spcAft>
                <a:spcPts val="0"/>
              </a:spcAft>
              <a:buNone/>
            </a:pPr>
            <a:endParaRPr sz="2800" dirty="0">
              <a:latin typeface="Livvic"/>
              <a:ea typeface="Livvic"/>
              <a:cs typeface="Livvic"/>
              <a:sym typeface="Livvic"/>
            </a:endParaRPr>
          </a:p>
          <a:p>
            <a:pPr marL="0" lvl="0" indent="0" algn="l" rtl="0">
              <a:spcBef>
                <a:spcPts val="0"/>
              </a:spcBef>
              <a:spcAft>
                <a:spcPts val="0"/>
              </a:spcAft>
              <a:buNone/>
            </a:pPr>
            <a:r>
              <a:rPr lang="en-GB" sz="2800" dirty="0">
                <a:latin typeface="Livvic"/>
                <a:ea typeface="Livvic"/>
                <a:cs typeface="Livvic"/>
                <a:sym typeface="Livvic"/>
              </a:rPr>
              <a:t>Having sentence stems that children learn to repeat can reduce cognitive load.</a:t>
            </a:r>
            <a:endParaRPr sz="2800" dirty="0">
              <a:latin typeface="Livvic"/>
              <a:ea typeface="Livvic"/>
              <a:cs typeface="Livvic"/>
              <a:sym typeface="Livvic"/>
            </a:endParaRPr>
          </a:p>
          <a:p>
            <a:pPr marL="0" lvl="0" indent="0" algn="l" rtl="0">
              <a:spcBef>
                <a:spcPts val="0"/>
              </a:spcBef>
              <a:spcAft>
                <a:spcPts val="0"/>
              </a:spcAft>
              <a:buNone/>
            </a:pPr>
            <a:endParaRPr sz="2800" dirty="0">
              <a:latin typeface="Livvic"/>
              <a:ea typeface="Livvic"/>
              <a:cs typeface="Livvic"/>
              <a:sym typeface="Livvic"/>
            </a:endParaRPr>
          </a:p>
          <a:p>
            <a:pPr marL="0" lvl="0" indent="0" algn="l" rtl="0">
              <a:spcBef>
                <a:spcPts val="0"/>
              </a:spcBef>
              <a:spcAft>
                <a:spcPts val="0"/>
              </a:spcAft>
              <a:buNone/>
            </a:pPr>
            <a:r>
              <a:rPr lang="en-GB" sz="2800" b="1" i="1" dirty="0">
                <a:latin typeface="Livvic"/>
                <a:ea typeface="Livvic"/>
                <a:cs typeface="Livvic"/>
                <a:sym typeface="Livvic"/>
              </a:rPr>
              <a:t>Progression in Language Structures Tower Hamlets</a:t>
            </a:r>
            <a:endParaRPr sz="2800" b="1" i="1" dirty="0">
              <a:latin typeface="Livvic"/>
              <a:ea typeface="Livvic"/>
              <a:cs typeface="Livvic"/>
              <a:sym typeface="Livvic"/>
            </a:endParaRPr>
          </a:p>
          <a:p>
            <a:pPr marL="0" lvl="0" indent="0" algn="l" rtl="0">
              <a:spcBef>
                <a:spcPts val="0"/>
              </a:spcBef>
              <a:spcAft>
                <a:spcPts val="0"/>
              </a:spcAft>
              <a:buNone/>
            </a:pPr>
            <a:endParaRPr sz="3100" dirty="0">
              <a:latin typeface="Livvic"/>
              <a:ea typeface="Livvic"/>
              <a:cs typeface="Livvic"/>
              <a:sym typeface="Livvic"/>
            </a:endParaRPr>
          </a:p>
        </p:txBody>
      </p:sp>
      <p:sp>
        <p:nvSpPr>
          <p:cNvPr id="342" name="Google Shape;342;g3d83bcc3119_0_87"/>
          <p:cNvSpPr txBox="1">
            <a:spLocks noGrp="1"/>
          </p:cNvSpPr>
          <p:nvPr>
            <p:ph type="title"/>
          </p:nvPr>
        </p:nvSpPr>
        <p:spPr>
          <a:xfrm>
            <a:off x="500450" y="356081"/>
            <a:ext cx="10515600" cy="1194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6667"/>
              <a:buNone/>
            </a:pPr>
            <a:r>
              <a:rPr lang="en-GB" sz="4400" b="1" dirty="0">
                <a:latin typeface="Livvic"/>
                <a:ea typeface="Livvic"/>
                <a:cs typeface="Livvic"/>
                <a:sym typeface="Livvic"/>
              </a:rPr>
              <a:t>Providing sentence stems</a:t>
            </a:r>
            <a:endParaRPr sz="4400" b="1" dirty="0">
              <a:latin typeface="Livvic"/>
              <a:ea typeface="Livvic"/>
              <a:cs typeface="Livvic"/>
              <a:sym typeface="Livvic"/>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g3d83bcc3119_0_93"/>
          <p:cNvSpPr txBox="1">
            <a:spLocks noGrp="1"/>
          </p:cNvSpPr>
          <p:nvPr>
            <p:ph type="title"/>
          </p:nvPr>
        </p:nvSpPr>
        <p:spPr>
          <a:xfrm>
            <a:off x="661600" y="2781963"/>
            <a:ext cx="10515600" cy="2852700"/>
          </a:xfrm>
          <a:prstGeom prst="rect">
            <a:avLst/>
          </a:prstGeom>
        </p:spPr>
        <p:txBody>
          <a:bodyPr spcFirstLastPara="1" wrap="square" lIns="91425" tIns="45700" rIns="91425" bIns="45700" anchor="b" anchorCtr="0">
            <a:noAutofit/>
          </a:bodyPr>
          <a:lstStyle/>
          <a:p>
            <a:pPr marL="0" lvl="0" indent="0" algn="l" rtl="0">
              <a:spcBef>
                <a:spcPts val="0"/>
              </a:spcBef>
              <a:spcAft>
                <a:spcPts val="0"/>
              </a:spcAft>
              <a:buNone/>
            </a:pPr>
            <a:r>
              <a:rPr lang="en-GB" sz="2700" b="1" dirty="0">
                <a:latin typeface="Livvic"/>
                <a:ea typeface="Livvic"/>
                <a:cs typeface="Livvic"/>
                <a:sym typeface="Livvic"/>
              </a:rPr>
              <a:t>The Language of description</a:t>
            </a:r>
            <a:endParaRPr sz="2700" b="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It looks like…</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It is the same because…</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It is different because…</a:t>
            </a:r>
            <a:endParaRPr sz="2700" i="1" dirty="0">
              <a:latin typeface="Livvic"/>
              <a:ea typeface="Livvic"/>
              <a:cs typeface="Livvic"/>
              <a:sym typeface="Livvic"/>
            </a:endParaRPr>
          </a:p>
          <a:p>
            <a:pPr marL="0" lvl="0" indent="0" algn="l" rtl="0">
              <a:spcBef>
                <a:spcPts val="0"/>
              </a:spcBef>
              <a:spcAft>
                <a:spcPts val="0"/>
              </a:spcAft>
              <a:buNone/>
            </a:pPr>
            <a:r>
              <a:rPr lang="en-GB" sz="2700" b="1" dirty="0">
                <a:latin typeface="Livvic"/>
                <a:ea typeface="Livvic"/>
                <a:cs typeface="Livvic"/>
                <a:sym typeface="Livvic"/>
              </a:rPr>
              <a:t>Language of opinion</a:t>
            </a:r>
            <a:endParaRPr sz="2700" b="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 like this because…</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 don’t like this because…</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 think that…</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She / he / we/ they think that…</a:t>
            </a:r>
            <a:endParaRPr sz="2700" i="1" dirty="0">
              <a:latin typeface="Livvic"/>
              <a:ea typeface="Livvic"/>
              <a:cs typeface="Livvic"/>
              <a:sym typeface="Livvic"/>
            </a:endParaRPr>
          </a:p>
          <a:p>
            <a:pPr marL="0" lvl="0" indent="0" algn="l" rtl="0">
              <a:spcBef>
                <a:spcPts val="0"/>
              </a:spcBef>
              <a:spcAft>
                <a:spcPts val="0"/>
              </a:spcAft>
              <a:buNone/>
            </a:pPr>
            <a:r>
              <a:rPr lang="en-GB" sz="2700" b="1" dirty="0">
                <a:latin typeface="Livvic"/>
                <a:ea typeface="Livvic"/>
                <a:cs typeface="Livvic"/>
                <a:sym typeface="Livvic"/>
              </a:rPr>
              <a:t>Language of sequencing</a:t>
            </a:r>
            <a:endParaRPr sz="2700" b="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First…</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Next…</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Then…</a:t>
            </a:r>
            <a:endParaRPr sz="2700" i="1" dirty="0">
              <a:latin typeface="Livvic"/>
              <a:ea typeface="Livvic"/>
              <a:cs typeface="Livvic"/>
              <a:sym typeface="Livvic"/>
            </a:endParaRPr>
          </a:p>
          <a:p>
            <a:pPr marL="0" lvl="0" indent="0" algn="l" rtl="0">
              <a:spcBef>
                <a:spcPts val="0"/>
              </a:spcBef>
              <a:spcAft>
                <a:spcPts val="0"/>
              </a:spcAft>
              <a:buNone/>
            </a:pPr>
            <a:r>
              <a:rPr lang="en-GB" sz="2700" i="1" dirty="0">
                <a:latin typeface="Livvic"/>
                <a:ea typeface="Livvic"/>
                <a:cs typeface="Livvic"/>
                <a:sym typeface="Livvic"/>
              </a:rPr>
              <a:t>In the end…</a:t>
            </a:r>
            <a:endParaRPr sz="2700" i="1" dirty="0">
              <a:latin typeface="Livvic"/>
              <a:ea typeface="Livvic"/>
              <a:cs typeface="Livvic"/>
              <a:sym typeface="Livv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3d1bb4453fb_0_44"/>
          <p:cNvSpPr txBox="1">
            <a:spLocks noGrp="1"/>
          </p:cNvSpPr>
          <p:nvPr>
            <p:ph type="title"/>
          </p:nvPr>
        </p:nvSpPr>
        <p:spPr>
          <a:xfrm>
            <a:off x="838200" y="1079385"/>
            <a:ext cx="10515600" cy="2852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b="1" dirty="0">
                <a:latin typeface="Livvic"/>
                <a:ea typeface="Livvic"/>
                <a:cs typeface="Livvic"/>
                <a:sym typeface="Livvic"/>
              </a:rPr>
              <a:t>Motivation to learn language</a:t>
            </a:r>
            <a:endParaRPr b="1" dirty="0">
              <a:latin typeface="Livvic"/>
              <a:ea typeface="Livvic"/>
              <a:cs typeface="Livvic"/>
              <a:sym typeface="Livv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3d1bb4453fb_0_39"/>
          <p:cNvSpPr txBox="1">
            <a:spLocks noGrp="1"/>
          </p:cNvSpPr>
          <p:nvPr>
            <p:ph type="title"/>
          </p:nvPr>
        </p:nvSpPr>
        <p:spPr>
          <a:xfrm>
            <a:off x="838200" y="2298701"/>
            <a:ext cx="10515600" cy="762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667"/>
              <a:buNone/>
            </a:pPr>
            <a:r>
              <a:rPr lang="en-GB" sz="3800" dirty="0">
                <a:latin typeface="Livvic"/>
                <a:ea typeface="Livvic"/>
                <a:cs typeface="Livvic"/>
                <a:sym typeface="Livvic"/>
              </a:rPr>
              <a:t>What motivates me to learn English when I move to the UK?</a:t>
            </a:r>
            <a:endParaRPr sz="5000" b="1" dirty="0">
              <a:latin typeface="Livvic"/>
              <a:ea typeface="Livvic"/>
              <a:cs typeface="Livvic"/>
              <a:sym typeface="Livvic"/>
            </a:endParaRPr>
          </a:p>
        </p:txBody>
      </p:sp>
      <p:sp>
        <p:nvSpPr>
          <p:cNvPr id="362" name="Google Shape;362;g3d1bb4453fb_0_39"/>
          <p:cNvSpPr txBox="1"/>
          <p:nvPr/>
        </p:nvSpPr>
        <p:spPr>
          <a:xfrm>
            <a:off x="772000" y="475950"/>
            <a:ext cx="3129300" cy="76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400" b="1" dirty="0">
                <a:solidFill>
                  <a:srgbClr val="3D4956"/>
                </a:solidFill>
                <a:latin typeface="Livvic" pitchFamily="2" charset="0"/>
                <a:ea typeface="Calibri"/>
                <a:cs typeface="Calibri"/>
                <a:sym typeface="Calibri"/>
              </a:rPr>
              <a:t>Do now:</a:t>
            </a:r>
            <a:endParaRPr sz="4400" b="1" dirty="0">
              <a:solidFill>
                <a:srgbClr val="3D4956"/>
              </a:solidFill>
              <a:latin typeface="Livvic" pitchFamily="2" charset="0"/>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3d695ce643e_0_16"/>
          <p:cNvSpPr txBox="1">
            <a:spLocks noGrp="1"/>
          </p:cNvSpPr>
          <p:nvPr>
            <p:ph type="title"/>
          </p:nvPr>
        </p:nvSpPr>
        <p:spPr>
          <a:xfrm>
            <a:off x="838200" y="2298701"/>
            <a:ext cx="10515600" cy="762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667"/>
              <a:buNone/>
            </a:pPr>
            <a:r>
              <a:rPr lang="en-GB" sz="3800" dirty="0">
                <a:latin typeface="Livvic"/>
                <a:ea typeface="Livvic"/>
                <a:cs typeface="Livvic"/>
                <a:sym typeface="Livvic"/>
              </a:rPr>
              <a:t>What might </a:t>
            </a:r>
            <a:r>
              <a:rPr lang="en-GB" sz="3800" b="1" dirty="0">
                <a:latin typeface="Livvic"/>
                <a:ea typeface="Livvic"/>
                <a:cs typeface="Livvic"/>
                <a:sym typeface="Livvic"/>
              </a:rPr>
              <a:t>de-</a:t>
            </a:r>
            <a:r>
              <a:rPr lang="en-GB" sz="3800" dirty="0">
                <a:latin typeface="Livvic"/>
                <a:ea typeface="Livvic"/>
                <a:cs typeface="Livvic"/>
                <a:sym typeface="Livvic"/>
              </a:rPr>
              <a:t>motivate me to learn English when I move to the UK?</a:t>
            </a:r>
            <a:endParaRPr sz="5000" b="1" dirty="0">
              <a:latin typeface="Livvic"/>
              <a:ea typeface="Livvic"/>
              <a:cs typeface="Livvic"/>
              <a:sym typeface="Livvic"/>
            </a:endParaRPr>
          </a:p>
        </p:txBody>
      </p:sp>
      <p:sp>
        <p:nvSpPr>
          <p:cNvPr id="369" name="Google Shape;369;g3d695ce643e_0_16"/>
          <p:cNvSpPr txBox="1"/>
          <p:nvPr/>
        </p:nvSpPr>
        <p:spPr>
          <a:xfrm>
            <a:off x="772000" y="475950"/>
            <a:ext cx="3129300" cy="76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4400" b="1" dirty="0">
                <a:solidFill>
                  <a:srgbClr val="3D4956"/>
                </a:solidFill>
                <a:latin typeface="Livvic" pitchFamily="2" charset="0"/>
                <a:ea typeface="Calibri"/>
                <a:cs typeface="Calibri"/>
                <a:sym typeface="Calibri"/>
              </a:rPr>
              <a:t>Do now:</a:t>
            </a:r>
            <a:endParaRPr sz="4400" b="1" dirty="0">
              <a:solidFill>
                <a:srgbClr val="3D4956"/>
              </a:solidFill>
              <a:latin typeface="Livvic" pitchFamily="2" charset="0"/>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g3d695ce643e_0_8"/>
          <p:cNvSpPr txBox="1">
            <a:spLocks noGrp="1"/>
          </p:cNvSpPr>
          <p:nvPr>
            <p:ph type="title"/>
          </p:nvPr>
        </p:nvSpPr>
        <p:spPr>
          <a:xfrm>
            <a:off x="838200" y="200076"/>
            <a:ext cx="10515600" cy="762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4000" b="1" dirty="0">
                <a:latin typeface="Livvic"/>
                <a:ea typeface="Livvic"/>
                <a:cs typeface="Livvic"/>
                <a:sym typeface="Livvic"/>
              </a:rPr>
              <a:t>Consider the learning in the classroom</a:t>
            </a:r>
            <a:endParaRPr sz="4000" b="1" dirty="0">
              <a:latin typeface="Livvic"/>
              <a:ea typeface="Livvic"/>
              <a:cs typeface="Livvic"/>
              <a:sym typeface="Livvic"/>
            </a:endParaRPr>
          </a:p>
        </p:txBody>
      </p:sp>
      <p:sp>
        <p:nvSpPr>
          <p:cNvPr id="376" name="Google Shape;376;g3d695ce643e_0_8"/>
          <p:cNvSpPr txBox="1"/>
          <p:nvPr/>
        </p:nvSpPr>
        <p:spPr>
          <a:xfrm>
            <a:off x="715775" y="1056800"/>
            <a:ext cx="10638000" cy="4422000"/>
          </a:xfrm>
          <a:prstGeom prst="rect">
            <a:avLst/>
          </a:prstGeom>
          <a:noFill/>
          <a:ln>
            <a:noFill/>
          </a:ln>
        </p:spPr>
        <p:txBody>
          <a:bodyPr spcFirstLastPara="1" wrap="square" lIns="91425" tIns="91425" rIns="91425" bIns="91425" anchor="t" anchorCtr="0">
            <a:noAutofit/>
          </a:bodyPr>
          <a:lstStyle/>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Teach your class how to support and play with someone who speaks a different language.</a:t>
            </a:r>
            <a:endParaRPr sz="2800" dirty="0">
              <a:solidFill>
                <a:srgbClr val="3D4956"/>
              </a:solidFill>
              <a:latin typeface="Livvic"/>
              <a:ea typeface="Livvic"/>
              <a:cs typeface="Livvic"/>
              <a:sym typeface="Livvic"/>
            </a:endParaRPr>
          </a:p>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Teach your class about the country and culture the child has arrived from.</a:t>
            </a:r>
            <a:endParaRPr sz="2800" dirty="0">
              <a:solidFill>
                <a:srgbClr val="3D4956"/>
              </a:solidFill>
              <a:latin typeface="Livvic"/>
              <a:ea typeface="Livvic"/>
              <a:cs typeface="Livvic"/>
              <a:sym typeface="Livvic"/>
            </a:endParaRPr>
          </a:p>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Use a buddy system so the learner has developing friendships and develops social language.</a:t>
            </a:r>
            <a:endParaRPr sz="2800" dirty="0">
              <a:solidFill>
                <a:srgbClr val="3D4956"/>
              </a:solidFill>
              <a:latin typeface="Livvic"/>
              <a:ea typeface="Livvic"/>
              <a:cs typeface="Livvic"/>
              <a:sym typeface="Livvic"/>
            </a:endParaRPr>
          </a:p>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Teach the tier one words required for access to the lesson.</a:t>
            </a:r>
            <a:endParaRPr sz="2800" dirty="0">
              <a:solidFill>
                <a:srgbClr val="3D4956"/>
              </a:solidFill>
              <a:latin typeface="Livvic"/>
              <a:ea typeface="Livvic"/>
              <a:cs typeface="Livvic"/>
              <a:sym typeface="Livvic"/>
            </a:endParaRPr>
          </a:p>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Pre-teach basic content or background knowledge required for lessons (using another learner in the class?).</a:t>
            </a:r>
            <a:endParaRPr sz="2800" dirty="0">
              <a:solidFill>
                <a:srgbClr val="3D4956"/>
              </a:solidFill>
              <a:latin typeface="Livvic"/>
              <a:ea typeface="Livvic"/>
              <a:cs typeface="Livvic"/>
              <a:sym typeface="Livvic"/>
            </a:endParaRPr>
          </a:p>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Use pictures and diagrams to support the learning.</a:t>
            </a:r>
            <a:endParaRPr sz="2800" dirty="0">
              <a:solidFill>
                <a:srgbClr val="3D4956"/>
              </a:solidFill>
              <a:latin typeface="Livvic"/>
              <a:ea typeface="Livvic"/>
              <a:cs typeface="Livvic"/>
              <a:sym typeface="Livvic"/>
            </a:endParaRPr>
          </a:p>
          <a:p>
            <a:pPr marL="457200" lvl="0" indent="-406400" algn="l" rtl="0">
              <a:spcBef>
                <a:spcPts val="0"/>
              </a:spcBef>
              <a:spcAft>
                <a:spcPts val="0"/>
              </a:spcAft>
              <a:buClr>
                <a:srgbClr val="3D4956"/>
              </a:buClr>
              <a:buSzPts val="2800"/>
              <a:buFont typeface="Livvic"/>
              <a:buChar char="●"/>
            </a:pPr>
            <a:r>
              <a:rPr lang="en-GB" sz="2800" dirty="0">
                <a:solidFill>
                  <a:srgbClr val="3D4956"/>
                </a:solidFill>
                <a:latin typeface="Livvic"/>
                <a:ea typeface="Livvic"/>
                <a:cs typeface="Livvic"/>
                <a:sym typeface="Livvic"/>
              </a:rPr>
              <a:t>Keep explanations clear and succinct.</a:t>
            </a:r>
            <a:endParaRPr sz="2800" dirty="0">
              <a:solidFill>
                <a:srgbClr val="3D4956"/>
              </a:solidFill>
              <a:latin typeface="Livvic"/>
              <a:ea typeface="Livvic"/>
              <a:cs typeface="Livvic"/>
              <a:sym typeface="Livvic"/>
            </a:endParaRPr>
          </a:p>
          <a:p>
            <a:pPr marL="457200" lvl="0" indent="0" algn="l" rtl="0">
              <a:spcBef>
                <a:spcPts val="0"/>
              </a:spcBef>
              <a:spcAft>
                <a:spcPts val="0"/>
              </a:spcAft>
              <a:buNone/>
            </a:pPr>
            <a:endParaRPr sz="2800" dirty="0">
              <a:solidFill>
                <a:srgbClr val="3D4956"/>
              </a:solidFill>
              <a:latin typeface="Livvic"/>
              <a:ea typeface="Livvic"/>
              <a:cs typeface="Livvic"/>
              <a:sym typeface="Livvic"/>
            </a:endParaRPr>
          </a:p>
          <a:p>
            <a:pPr marL="457200" lvl="0" indent="0" algn="l" rtl="0">
              <a:spcBef>
                <a:spcPts val="0"/>
              </a:spcBef>
              <a:spcAft>
                <a:spcPts val="0"/>
              </a:spcAft>
              <a:buNone/>
            </a:pPr>
            <a:endParaRPr sz="2800" dirty="0">
              <a:solidFill>
                <a:srgbClr val="3D4956"/>
              </a:solidFill>
              <a:latin typeface="Livvic"/>
              <a:ea typeface="Livvic"/>
              <a:cs typeface="Livvic"/>
              <a:sym typeface="Livv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3d695ce643e_0_23"/>
          <p:cNvSpPr txBox="1">
            <a:spLocks noGrp="1"/>
          </p:cNvSpPr>
          <p:nvPr>
            <p:ph type="title"/>
          </p:nvPr>
        </p:nvSpPr>
        <p:spPr>
          <a:xfrm>
            <a:off x="838200" y="837300"/>
            <a:ext cx="10515600" cy="7629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SzPts val="6667"/>
              <a:buNone/>
            </a:pPr>
            <a:r>
              <a:rPr lang="en-GB" sz="4400" b="1" dirty="0">
                <a:latin typeface="Livvic"/>
                <a:ea typeface="Livvic"/>
                <a:cs typeface="Livvic"/>
                <a:sym typeface="Livvic"/>
              </a:rPr>
              <a:t>Consider the choice of reading material</a:t>
            </a:r>
            <a:endParaRPr sz="4400" b="1" dirty="0">
              <a:latin typeface="Livvic"/>
              <a:ea typeface="Livvic"/>
              <a:cs typeface="Livvic"/>
              <a:sym typeface="Livvic"/>
            </a:endParaRPr>
          </a:p>
        </p:txBody>
      </p:sp>
      <p:sp>
        <p:nvSpPr>
          <p:cNvPr id="383" name="Google Shape;383;g3d695ce643e_0_23"/>
          <p:cNvSpPr txBox="1"/>
          <p:nvPr/>
        </p:nvSpPr>
        <p:spPr>
          <a:xfrm>
            <a:off x="715775" y="1600200"/>
            <a:ext cx="10638000" cy="387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b="1" dirty="0">
                <a:solidFill>
                  <a:srgbClr val="3D4956"/>
                </a:solidFill>
                <a:latin typeface="Livvic" pitchFamily="2" charset="0"/>
                <a:ea typeface="Calibri"/>
                <a:cs typeface="Calibri"/>
                <a:sym typeface="Calibri"/>
              </a:rPr>
              <a:t>Age appropriate text</a:t>
            </a:r>
            <a:endParaRPr sz="2800" b="1"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Phonics appropriate?</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Build sight vocabulary quickly</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Whole language progressive texts as well as phonics based text? (colour banded / PM-type books)?</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Books with diverse character representations (NOT stereotypes)</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Good quality picture books to support language understanding</a:t>
            </a:r>
            <a:endParaRPr sz="2800" dirty="0">
              <a:solidFill>
                <a:srgbClr val="3D4956"/>
              </a:solidFill>
              <a:latin typeface="Livvic" pitchFamily="2" charset="0"/>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g3d695ce643e_0_2"/>
          <p:cNvSpPr txBox="1">
            <a:spLocks noGrp="1"/>
          </p:cNvSpPr>
          <p:nvPr>
            <p:ph type="title"/>
          </p:nvPr>
        </p:nvSpPr>
        <p:spPr>
          <a:xfrm>
            <a:off x="838200" y="612301"/>
            <a:ext cx="10515600" cy="762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4400" b="1" dirty="0">
                <a:latin typeface="Livvic"/>
                <a:ea typeface="Livvic"/>
                <a:cs typeface="Livvic"/>
                <a:sym typeface="Livvic"/>
              </a:rPr>
              <a:t>Take care of pace for EAL learners</a:t>
            </a:r>
            <a:endParaRPr sz="4400" b="1" dirty="0">
              <a:latin typeface="Livvic"/>
              <a:ea typeface="Livvic"/>
              <a:cs typeface="Livvic"/>
              <a:sym typeface="Livvic"/>
            </a:endParaRPr>
          </a:p>
        </p:txBody>
      </p:sp>
      <p:sp>
        <p:nvSpPr>
          <p:cNvPr id="390" name="Google Shape;390;g3d695ce643e_0_2"/>
          <p:cNvSpPr txBox="1"/>
          <p:nvPr/>
        </p:nvSpPr>
        <p:spPr>
          <a:xfrm>
            <a:off x="715775" y="1600200"/>
            <a:ext cx="10638000" cy="3878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Are they only learning language in the classroom?</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Should they be placed in groups with learners who process new learning slowly?</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Buddies support language learning</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Books and visual media support language learning</a:t>
            </a: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endParaRPr sz="2800" dirty="0">
              <a:solidFill>
                <a:srgbClr val="3D4956"/>
              </a:solidFill>
              <a:latin typeface="Livvic" pitchFamily="2" charset="0"/>
              <a:ea typeface="Calibri"/>
              <a:cs typeface="Calibri"/>
              <a:sym typeface="Calibri"/>
            </a:endParaRPr>
          </a:p>
          <a:p>
            <a:pPr marL="0" lvl="0" indent="0" algn="l" rtl="0">
              <a:spcBef>
                <a:spcPts val="0"/>
              </a:spcBef>
              <a:spcAft>
                <a:spcPts val="0"/>
              </a:spcAft>
              <a:buNone/>
            </a:pPr>
            <a:r>
              <a:rPr lang="en-GB" sz="2800" b="1" dirty="0">
                <a:solidFill>
                  <a:srgbClr val="3D4956"/>
                </a:solidFill>
                <a:latin typeface="Livvic" pitchFamily="2" charset="0"/>
                <a:ea typeface="Calibri"/>
                <a:cs typeface="Calibri"/>
                <a:sym typeface="Calibri"/>
              </a:rPr>
              <a:t>Set high expectations for language acquisition and pace of learning phonics</a:t>
            </a:r>
            <a:endParaRPr sz="2800" b="1" dirty="0">
              <a:solidFill>
                <a:srgbClr val="3D4956"/>
              </a:solidFill>
              <a:latin typeface="Livvic" pitchFamily="2" charset="0"/>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g3d1bb4453fb_0_49"/>
          <p:cNvSpPr txBox="1">
            <a:spLocks noGrp="1"/>
          </p:cNvSpPr>
          <p:nvPr>
            <p:ph type="title"/>
          </p:nvPr>
        </p:nvSpPr>
        <p:spPr>
          <a:xfrm>
            <a:off x="838200" y="1492978"/>
            <a:ext cx="10515600" cy="1944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SzPts val="6667"/>
              <a:buNone/>
            </a:pPr>
            <a:r>
              <a:rPr lang="en-GB" sz="5000" b="1" dirty="0">
                <a:latin typeface="Livvic"/>
                <a:ea typeface="Livvic"/>
                <a:cs typeface="Livvic"/>
                <a:sym typeface="Livvic"/>
              </a:rPr>
              <a:t>Key messages</a:t>
            </a:r>
            <a:endParaRPr sz="5000" b="1" dirty="0">
              <a:latin typeface="Livvic"/>
              <a:ea typeface="Livvic"/>
              <a:cs typeface="Livvic"/>
              <a:sym typeface="Livvic"/>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g3d1bb4453fb_0_54"/>
          <p:cNvSpPr txBox="1">
            <a:spLocks noGrp="1"/>
          </p:cNvSpPr>
          <p:nvPr>
            <p:ph type="title"/>
          </p:nvPr>
        </p:nvSpPr>
        <p:spPr>
          <a:xfrm>
            <a:off x="838200" y="140275"/>
            <a:ext cx="10515600" cy="7854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latin typeface="Livvic"/>
                <a:ea typeface="Livvic"/>
                <a:cs typeface="Livvic"/>
                <a:sym typeface="Livvic"/>
              </a:rPr>
              <a:t>Key messages</a:t>
            </a:r>
            <a:endParaRPr b="1" dirty="0">
              <a:latin typeface="Livvic"/>
              <a:ea typeface="Livvic"/>
              <a:cs typeface="Livvic"/>
              <a:sym typeface="Livvic"/>
            </a:endParaRPr>
          </a:p>
        </p:txBody>
      </p:sp>
      <p:sp>
        <p:nvSpPr>
          <p:cNvPr id="403" name="Google Shape;403;g3d1bb4453fb_0_54"/>
          <p:cNvSpPr txBox="1"/>
          <p:nvPr/>
        </p:nvSpPr>
        <p:spPr>
          <a:xfrm>
            <a:off x="838200" y="925650"/>
            <a:ext cx="10212000" cy="4009800"/>
          </a:xfrm>
          <a:prstGeom prst="rect">
            <a:avLst/>
          </a:prstGeom>
          <a:noFill/>
          <a:ln>
            <a:noFill/>
          </a:ln>
        </p:spPr>
        <p:txBody>
          <a:bodyPr spcFirstLastPara="1" wrap="square" lIns="91425" tIns="91425" rIns="91425" bIns="91425" anchor="t" anchorCtr="0">
            <a:noAutofit/>
          </a:bodyPr>
          <a:lstStyle/>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Teach phonics and word reading separately from language comprehension.</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Immerse EAL learners in good quality language.</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Model good quality language.</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Use picture books to support developing understanding.</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Dual code for vocabulary: picture and symbols help.</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Build new vocabulary on words you already have.</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Support learners to structure their talk.</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Provide opportunities to talk and construct language.</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Ensure that books represent a range of people from a range of backgrounds and cultures.</a:t>
            </a:r>
            <a:endParaRPr sz="2400" dirty="0">
              <a:solidFill>
                <a:srgbClr val="3D4956"/>
              </a:solidFill>
              <a:latin typeface="Livvic" pitchFamily="2" charset="0"/>
              <a:ea typeface="Calibri"/>
              <a:cs typeface="Calibri"/>
              <a:sym typeface="Calibri"/>
            </a:endParaRPr>
          </a:p>
          <a:p>
            <a:pPr marL="457200" lvl="0" indent="-393700" algn="l" rtl="0">
              <a:spcBef>
                <a:spcPts val="0"/>
              </a:spcBef>
              <a:spcAft>
                <a:spcPts val="0"/>
              </a:spcAft>
              <a:buClr>
                <a:srgbClr val="3D4956"/>
              </a:buClr>
              <a:buSzPts val="2600"/>
              <a:buFont typeface="Calibri"/>
              <a:buChar char="●"/>
            </a:pPr>
            <a:r>
              <a:rPr lang="en-GB" sz="2400" dirty="0">
                <a:solidFill>
                  <a:srgbClr val="3D4956"/>
                </a:solidFill>
                <a:latin typeface="Livvic" pitchFamily="2" charset="0"/>
                <a:ea typeface="Calibri"/>
                <a:cs typeface="Calibri"/>
                <a:sym typeface="Calibri"/>
              </a:rPr>
              <a:t>Do NOT accidentally place a limit on development: High expectations matter.</a:t>
            </a:r>
            <a:endParaRPr sz="2400" dirty="0">
              <a:solidFill>
                <a:srgbClr val="3D4956"/>
              </a:solidFill>
              <a:latin typeface="Livvic" pitchFamily="2" charset="0"/>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3d6eab6086d_0_2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GB" b="1" dirty="0">
                <a:latin typeface="Livvic" pitchFamily="2" charset="0"/>
              </a:rPr>
              <a:t>Further reading</a:t>
            </a:r>
            <a:endParaRPr b="1" dirty="0">
              <a:latin typeface="Livvic" pitchFamily="2" charset="0"/>
            </a:endParaRPr>
          </a:p>
        </p:txBody>
      </p:sp>
      <p:sp>
        <p:nvSpPr>
          <p:cNvPr id="410" name="Google Shape;410;g3d6eab6086d_0_20"/>
          <p:cNvSpPr txBox="1"/>
          <p:nvPr/>
        </p:nvSpPr>
        <p:spPr>
          <a:xfrm>
            <a:off x="1230925" y="1600200"/>
            <a:ext cx="95520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2600" u="sng" dirty="0">
                <a:solidFill>
                  <a:schemeClr val="hlink"/>
                </a:solidFill>
                <a:latin typeface="Livvic" pitchFamily="2" charset="0"/>
                <a:hlinkClick r:id="rId3"/>
              </a:rPr>
              <a:t>https://share.google/1rDj0hIL79yvlsL0m</a:t>
            </a:r>
            <a:endParaRPr sz="2600" dirty="0">
              <a:solidFill>
                <a:schemeClr val="dk1"/>
              </a:solidFill>
              <a:latin typeface="Livvic" pitchFamily="2" charset="0"/>
            </a:endParaRPr>
          </a:p>
          <a:p>
            <a:pPr marL="0" lvl="0" indent="0" algn="l" rtl="0">
              <a:spcBef>
                <a:spcPts val="0"/>
              </a:spcBef>
              <a:spcAft>
                <a:spcPts val="0"/>
              </a:spcAft>
              <a:buNone/>
            </a:pPr>
            <a:endParaRPr sz="2000" dirty="0">
              <a:solidFill>
                <a:schemeClr val="dk1"/>
              </a:solidFill>
            </a:endParaRPr>
          </a:p>
        </p:txBody>
      </p:sp>
      <p:sp>
        <p:nvSpPr>
          <p:cNvPr id="411" name="Google Shape;411;g3d6eab6086d_0_20"/>
          <p:cNvSpPr txBox="1"/>
          <p:nvPr/>
        </p:nvSpPr>
        <p:spPr>
          <a:xfrm>
            <a:off x="1058600" y="3225025"/>
            <a:ext cx="10076100" cy="132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800" dirty="0">
                <a:solidFill>
                  <a:srgbClr val="3D4956"/>
                </a:solidFill>
                <a:latin typeface="Livvic" pitchFamily="2" charset="0"/>
                <a:ea typeface="Calibri"/>
                <a:cs typeface="Calibri"/>
                <a:sym typeface="Calibri"/>
              </a:rPr>
              <a:t>Teaching EAL Learners in English Literacy, English and English Literature - Bell Foundation</a:t>
            </a:r>
            <a:endParaRPr sz="2800" dirty="0">
              <a:solidFill>
                <a:srgbClr val="3D4956"/>
              </a:solidFill>
              <a:latin typeface="Livvic" pitchFamily="2" charset="0"/>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3c6e7290ca7_0_0"/>
          <p:cNvSpPr txBox="1">
            <a:spLocks noGrp="1"/>
          </p:cNvSpPr>
          <p:nvPr>
            <p:ph type="title"/>
          </p:nvPr>
        </p:nvSpPr>
        <p:spPr>
          <a:xfrm>
            <a:off x="3581400" y="382619"/>
            <a:ext cx="8436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GB" b="1" dirty="0">
                <a:latin typeface="Livvic"/>
                <a:ea typeface="Livvic"/>
                <a:cs typeface="Livvic"/>
                <a:sym typeface="Livvic"/>
              </a:rPr>
              <a:t>Gap task</a:t>
            </a:r>
            <a:endParaRPr b="1" dirty="0">
              <a:latin typeface="Livvic"/>
              <a:ea typeface="Livvic"/>
              <a:cs typeface="Livvic"/>
              <a:sym typeface="Livvic"/>
            </a:endParaRPr>
          </a:p>
        </p:txBody>
      </p:sp>
      <p:sp>
        <p:nvSpPr>
          <p:cNvPr id="418" name="Google Shape;418;g3c6e7290ca7_0_0"/>
          <p:cNvSpPr txBox="1">
            <a:spLocks noGrp="1"/>
          </p:cNvSpPr>
          <p:nvPr>
            <p:ph type="body" idx="1"/>
          </p:nvPr>
        </p:nvSpPr>
        <p:spPr>
          <a:xfrm>
            <a:off x="3581400" y="1825625"/>
            <a:ext cx="8436900" cy="4351200"/>
          </a:xfrm>
          <a:prstGeom prst="rect">
            <a:avLst/>
          </a:prstGeom>
          <a:noFill/>
          <a:ln>
            <a:noFill/>
          </a:ln>
        </p:spPr>
        <p:txBody>
          <a:bodyPr spcFirstLastPara="1" wrap="square" lIns="91425" tIns="45700" rIns="91425" bIns="45700" anchor="t" anchorCtr="0">
            <a:normAutofit/>
          </a:bodyPr>
          <a:lstStyle/>
          <a:p>
            <a:pPr marL="457200" lvl="0" indent="-228600" algn="l" rtl="0">
              <a:lnSpc>
                <a:spcPct val="90000"/>
              </a:lnSpc>
              <a:spcBef>
                <a:spcPts val="1000"/>
              </a:spcBef>
              <a:spcAft>
                <a:spcPts val="0"/>
              </a:spcAft>
              <a:buClr>
                <a:schemeClr val="dk1"/>
              </a:buClr>
              <a:buSzPts val="2571"/>
              <a:buNone/>
            </a:pPr>
            <a:r>
              <a:rPr lang="en-GB" dirty="0">
                <a:latin typeface="Livvic" pitchFamily="2" charset="0"/>
              </a:rPr>
              <a:t>Audit resources for EAL learners</a:t>
            </a:r>
          </a:p>
          <a:p>
            <a:pPr marL="457200" lvl="0" indent="-228600" algn="l" rtl="0">
              <a:lnSpc>
                <a:spcPct val="90000"/>
              </a:lnSpc>
              <a:spcBef>
                <a:spcPts val="1000"/>
              </a:spcBef>
              <a:spcAft>
                <a:spcPts val="0"/>
              </a:spcAft>
              <a:buClr>
                <a:schemeClr val="dk1"/>
              </a:buClr>
              <a:buSzPts val="2571"/>
              <a:buNone/>
            </a:pPr>
            <a:endParaRPr dirty="0">
              <a:latin typeface="Livvic" pitchFamily="2" charset="0"/>
            </a:endParaRPr>
          </a:p>
          <a:p>
            <a:pPr marL="457200" lvl="0" indent="-228600" algn="l" rtl="0">
              <a:lnSpc>
                <a:spcPct val="90000"/>
              </a:lnSpc>
              <a:spcBef>
                <a:spcPts val="1000"/>
              </a:spcBef>
              <a:spcAft>
                <a:spcPts val="0"/>
              </a:spcAft>
              <a:buClr>
                <a:schemeClr val="dk1"/>
              </a:buClr>
              <a:buSzPts val="2571"/>
              <a:buNone/>
            </a:pPr>
            <a:r>
              <a:rPr lang="en-GB" dirty="0">
                <a:latin typeface="Livvic" pitchFamily="2" charset="0"/>
              </a:rPr>
              <a:t>Go and observe a lesson: how does this lesson work for your EAL learners: imagine you have very little English…</a:t>
            </a:r>
          </a:p>
          <a:p>
            <a:pPr marL="457200" lvl="0" indent="-228600" algn="l" rtl="0">
              <a:lnSpc>
                <a:spcPct val="90000"/>
              </a:lnSpc>
              <a:spcBef>
                <a:spcPts val="1000"/>
              </a:spcBef>
              <a:spcAft>
                <a:spcPts val="0"/>
              </a:spcAft>
              <a:buClr>
                <a:schemeClr val="dk1"/>
              </a:buClr>
              <a:buSzPts val="2571"/>
              <a:buNone/>
            </a:pPr>
            <a:endParaRPr dirty="0">
              <a:latin typeface="Livvic" pitchFamily="2" charset="0"/>
            </a:endParaRPr>
          </a:p>
          <a:p>
            <a:pPr marL="457200" lvl="0" indent="-228600" algn="l" rtl="0">
              <a:lnSpc>
                <a:spcPct val="90000"/>
              </a:lnSpc>
              <a:spcBef>
                <a:spcPts val="1000"/>
              </a:spcBef>
              <a:spcAft>
                <a:spcPts val="0"/>
              </a:spcAft>
              <a:buClr>
                <a:schemeClr val="dk1"/>
              </a:buClr>
              <a:buSzPts val="2571"/>
              <a:buNone/>
            </a:pPr>
            <a:r>
              <a:rPr lang="en-GB" dirty="0">
                <a:latin typeface="Livvic" pitchFamily="2" charset="0"/>
              </a:rPr>
              <a:t>Identify from the key messages one aspect to work on with the whole staff</a:t>
            </a:r>
            <a:endParaRPr dirty="0">
              <a:latin typeface="Livvic" pitchFamily="2"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Google Shape;424;p36"/>
          <p:cNvSpPr txBox="1">
            <a:spLocks noGrp="1"/>
          </p:cNvSpPr>
          <p:nvPr>
            <p:ph type="title"/>
          </p:nvPr>
        </p:nvSpPr>
        <p:spPr>
          <a:xfrm>
            <a:off x="4121046" y="382619"/>
            <a:ext cx="4918023"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GB" b="1" dirty="0">
                <a:latin typeface="Livvic"/>
                <a:ea typeface="Livvic"/>
                <a:cs typeface="Livvic"/>
                <a:sym typeface="Livvic"/>
              </a:rPr>
              <a:t>Evaluation</a:t>
            </a:r>
            <a:endParaRPr b="1" dirty="0">
              <a:latin typeface="Livvic"/>
              <a:ea typeface="Livvic"/>
              <a:cs typeface="Livvic"/>
              <a:sym typeface="Livvic"/>
            </a:endParaRPr>
          </a:p>
        </p:txBody>
      </p:sp>
      <p:sp>
        <p:nvSpPr>
          <p:cNvPr id="425" name="Google Shape;425;p36"/>
          <p:cNvSpPr txBox="1">
            <a:spLocks noGrp="1"/>
          </p:cNvSpPr>
          <p:nvPr>
            <p:ph type="body" idx="1"/>
          </p:nvPr>
        </p:nvSpPr>
        <p:spPr>
          <a:xfrm>
            <a:off x="3653265" y="1861484"/>
            <a:ext cx="3994147" cy="359036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1000"/>
              </a:spcBef>
              <a:spcAft>
                <a:spcPts val="0"/>
              </a:spcAft>
              <a:buClr>
                <a:schemeClr val="dk1"/>
              </a:buClr>
              <a:buSzPts val="1800"/>
              <a:buNone/>
            </a:pPr>
            <a:r>
              <a:rPr lang="en-GB" b="1" dirty="0">
                <a:latin typeface="Livvic"/>
                <a:ea typeface="Livvic"/>
                <a:cs typeface="Livvic"/>
                <a:sym typeface="Livvic"/>
              </a:rPr>
              <a:t>Thank you for providing feedback before you leave!</a:t>
            </a:r>
          </a:p>
          <a:p>
            <a:pPr marL="0" indent="0" algn="ctr">
              <a:buNone/>
            </a:pPr>
            <a:r>
              <a:rPr lang="en-GB" sz="2400" dirty="0">
                <a:latin typeface="Livvic"/>
                <a:ea typeface="Livvic"/>
                <a:cs typeface="Livvic"/>
                <a:sym typeface="Livvic"/>
              </a:rPr>
              <a:t>(Today / content for next year / end of programme evaluation)</a:t>
            </a:r>
            <a:endParaRPr sz="2400" dirty="0">
              <a:latin typeface="Livvic"/>
              <a:ea typeface="Livvic"/>
              <a:cs typeface="Livvic"/>
              <a:sym typeface="Livvic"/>
            </a:endParaRPr>
          </a:p>
        </p:txBody>
      </p:sp>
      <p:pic>
        <p:nvPicPr>
          <p:cNvPr id="3" name="Picture 2">
            <a:extLst>
              <a:ext uri="{FF2B5EF4-FFF2-40B4-BE49-F238E27FC236}">
                <a16:creationId xmlns:a16="http://schemas.microsoft.com/office/drawing/2014/main" id="{F6FC37BD-AF0D-628E-E090-947023D8450D}"/>
              </a:ext>
            </a:extLst>
          </p:cNvPr>
          <p:cNvPicPr>
            <a:picLocks noChangeAspect="1"/>
          </p:cNvPicPr>
          <p:nvPr/>
        </p:nvPicPr>
        <p:blipFill>
          <a:blip r:embed="rId3"/>
          <a:stretch>
            <a:fillRect/>
          </a:stretch>
        </p:blipFill>
        <p:spPr>
          <a:xfrm>
            <a:off x="8290295" y="1861484"/>
            <a:ext cx="3590364" cy="3590364"/>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3"/>
          <p:cNvSpPr txBox="1">
            <a:spLocks noGrp="1"/>
          </p:cNvSpPr>
          <p:nvPr>
            <p:ph type="title"/>
          </p:nvPr>
        </p:nvSpPr>
        <p:spPr>
          <a:xfrm>
            <a:off x="3581400" y="382619"/>
            <a:ext cx="843686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GB" b="1" dirty="0">
                <a:latin typeface="Livvic"/>
                <a:ea typeface="Livvic"/>
                <a:cs typeface="Livvic"/>
                <a:sym typeface="Livvic"/>
              </a:rPr>
              <a:t>Research overview</a:t>
            </a:r>
            <a:endParaRPr b="1" dirty="0">
              <a:latin typeface="Livvic"/>
              <a:ea typeface="Livvic"/>
              <a:cs typeface="Livvic"/>
              <a:sym typeface="Livvic"/>
            </a:endParaRPr>
          </a:p>
        </p:txBody>
      </p:sp>
      <p:sp>
        <p:nvSpPr>
          <p:cNvPr id="431" name="Google Shape;431;p3"/>
          <p:cNvSpPr txBox="1">
            <a:spLocks noGrp="1"/>
          </p:cNvSpPr>
          <p:nvPr>
            <p:ph type="body" idx="1"/>
          </p:nvPr>
        </p:nvSpPr>
        <p:spPr>
          <a:xfrm>
            <a:off x="3581400" y="1555150"/>
            <a:ext cx="8436900" cy="3928200"/>
          </a:xfrm>
          <a:prstGeom prst="rect">
            <a:avLst/>
          </a:prstGeom>
          <a:noFill/>
          <a:ln>
            <a:noFill/>
          </a:ln>
        </p:spPr>
        <p:txBody>
          <a:bodyPr spcFirstLastPara="1" wrap="square" lIns="91425" tIns="45700" rIns="91425" bIns="45700" anchor="t" anchorCtr="0">
            <a:normAutofit fontScale="92500" lnSpcReduction="20000"/>
          </a:bodyPr>
          <a:lstStyle/>
          <a:p>
            <a:pPr marL="228600" lvl="0" indent="-203886" algn="l" rtl="0">
              <a:lnSpc>
                <a:spcPct val="110000"/>
              </a:lnSpc>
              <a:spcBef>
                <a:spcPts val="0"/>
              </a:spcBef>
              <a:spcAft>
                <a:spcPts val="0"/>
              </a:spcAft>
              <a:buClr>
                <a:schemeClr val="dk1"/>
              </a:buClr>
              <a:buSzPct val="108108"/>
              <a:buChar char="•"/>
            </a:pPr>
            <a:r>
              <a:rPr lang="en-GB" sz="2400" dirty="0">
                <a:latin typeface="Livvic"/>
                <a:ea typeface="Livvic"/>
                <a:cs typeface="Livvic"/>
                <a:sym typeface="Livvic"/>
              </a:rPr>
              <a:t>Research Review Series </a:t>
            </a:r>
            <a:r>
              <a:rPr lang="en-GB" sz="2400" i="1" dirty="0">
                <a:latin typeface="Livvic"/>
                <a:ea typeface="Livvic"/>
                <a:cs typeface="Livvic"/>
                <a:sym typeface="Livvic"/>
              </a:rPr>
              <a:t>Ofsted</a:t>
            </a:r>
            <a:r>
              <a:rPr lang="en-GB" sz="2400" dirty="0">
                <a:latin typeface="Livvic"/>
                <a:ea typeface="Livvic"/>
                <a:cs typeface="Livvic"/>
                <a:sym typeface="Livvic"/>
              </a:rPr>
              <a:t> (2022)</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Early Years Statutory Framework </a:t>
            </a:r>
            <a:r>
              <a:rPr lang="en-GB" sz="2400" i="1" dirty="0">
                <a:latin typeface="Livvic"/>
                <a:ea typeface="Livvic"/>
                <a:cs typeface="Livvic"/>
                <a:sym typeface="Livvic"/>
              </a:rPr>
              <a:t>DfE</a:t>
            </a:r>
            <a:r>
              <a:rPr lang="en-GB" sz="2400" dirty="0">
                <a:latin typeface="Livvic"/>
                <a:ea typeface="Livvic"/>
                <a:cs typeface="Livvic"/>
                <a:sym typeface="Livvic"/>
              </a:rPr>
              <a:t> (2020)</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Preparing for Literacy </a:t>
            </a:r>
            <a:r>
              <a:rPr lang="en-GB" sz="2400" i="1" dirty="0">
                <a:latin typeface="Livvic"/>
                <a:ea typeface="Livvic"/>
                <a:cs typeface="Livvic"/>
                <a:sym typeface="Livvic"/>
              </a:rPr>
              <a:t>EEF</a:t>
            </a:r>
            <a:r>
              <a:rPr lang="en-GB" sz="2400" dirty="0">
                <a:latin typeface="Livvic"/>
                <a:ea typeface="Livvic"/>
                <a:cs typeface="Livvic"/>
                <a:sym typeface="Livvic"/>
              </a:rPr>
              <a:t> (2018)</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Improving Literacy in KS1 Guidance Report </a:t>
            </a:r>
            <a:r>
              <a:rPr lang="en-GB" sz="2400" i="1" dirty="0">
                <a:latin typeface="Livvic"/>
                <a:ea typeface="Livvic"/>
                <a:cs typeface="Livvic"/>
                <a:sym typeface="Livvic"/>
              </a:rPr>
              <a:t>EEF</a:t>
            </a:r>
            <a:r>
              <a:rPr lang="en-GB" sz="2400" dirty="0">
                <a:latin typeface="Livvic"/>
                <a:ea typeface="Livvic"/>
                <a:cs typeface="Livvic"/>
                <a:sym typeface="Livvic"/>
              </a:rPr>
              <a:t> (2020)</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The Reading Framework: Teaching the Foundations of Literacy </a:t>
            </a:r>
            <a:r>
              <a:rPr lang="en-GB" sz="2400" i="1" dirty="0">
                <a:latin typeface="Livvic"/>
                <a:ea typeface="Livvic"/>
                <a:cs typeface="Livvic"/>
                <a:sym typeface="Livvic"/>
              </a:rPr>
              <a:t>DfE</a:t>
            </a:r>
            <a:r>
              <a:rPr lang="en-GB" sz="2400" dirty="0">
                <a:latin typeface="Livvic"/>
                <a:ea typeface="Livvic"/>
                <a:cs typeface="Livvic"/>
                <a:sym typeface="Livvic"/>
              </a:rPr>
              <a:t> (2021)</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Understanding reading comprehension </a:t>
            </a:r>
            <a:r>
              <a:rPr lang="en-GB" sz="2400" i="1" dirty="0">
                <a:latin typeface="Livvic"/>
                <a:ea typeface="Livvic"/>
                <a:cs typeface="Livvic"/>
                <a:sym typeface="Livvic"/>
              </a:rPr>
              <a:t>Oakhill et al</a:t>
            </a:r>
            <a:r>
              <a:rPr lang="en-GB" sz="2400" dirty="0">
                <a:latin typeface="Livvic"/>
                <a:ea typeface="Livvic"/>
                <a:cs typeface="Livvic"/>
                <a:sym typeface="Livvic"/>
              </a:rPr>
              <a:t> (2015)</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Speak for Change </a:t>
            </a:r>
            <a:r>
              <a:rPr lang="en-GB" sz="2400" i="1" dirty="0">
                <a:latin typeface="Livvic"/>
                <a:ea typeface="Livvic"/>
                <a:cs typeface="Livvic"/>
                <a:sym typeface="Livvic"/>
              </a:rPr>
              <a:t>APPG</a:t>
            </a:r>
            <a:r>
              <a:rPr lang="en-GB" sz="2400" dirty="0">
                <a:latin typeface="Livvic"/>
                <a:ea typeface="Livvic"/>
                <a:cs typeface="Livvic"/>
                <a:sym typeface="Livvic"/>
              </a:rPr>
              <a:t> (2021)</a:t>
            </a:r>
            <a:endParaRPr dirty="0">
              <a:latin typeface="Livvic"/>
              <a:ea typeface="Livvic"/>
              <a:cs typeface="Livvic"/>
              <a:sym typeface="Livvic"/>
            </a:endParaRPr>
          </a:p>
          <a:p>
            <a:pPr marL="228600" lvl="0" indent="-203886" algn="l" rtl="0">
              <a:lnSpc>
                <a:spcPct val="110000"/>
              </a:lnSpc>
              <a:spcBef>
                <a:spcPts val="800"/>
              </a:spcBef>
              <a:spcAft>
                <a:spcPts val="0"/>
              </a:spcAft>
              <a:buClr>
                <a:schemeClr val="dk1"/>
              </a:buClr>
              <a:buSzPct val="108108"/>
              <a:buChar char="•"/>
            </a:pPr>
            <a:r>
              <a:rPr lang="en-GB" sz="2400" dirty="0">
                <a:latin typeface="Livvic"/>
                <a:ea typeface="Livvic"/>
                <a:cs typeface="Livvic"/>
                <a:sym typeface="Livvic"/>
              </a:rPr>
              <a:t>The Science of Reading Comprehension Instruction </a:t>
            </a:r>
            <a:r>
              <a:rPr lang="en-GB" sz="2400" i="1" dirty="0">
                <a:latin typeface="Livvic"/>
                <a:ea typeface="Livvic"/>
                <a:cs typeface="Livvic"/>
                <a:sym typeface="Livvic"/>
              </a:rPr>
              <a:t>Duke et al</a:t>
            </a:r>
            <a:r>
              <a:rPr lang="en-GB" sz="2400" dirty="0">
                <a:latin typeface="Livvic"/>
                <a:ea typeface="Livvic"/>
                <a:cs typeface="Livvic"/>
                <a:sym typeface="Livvic"/>
              </a:rPr>
              <a:t> (ILA The Reading Teacher 2021)</a:t>
            </a:r>
            <a:endParaRPr dirty="0">
              <a:latin typeface="Livvic"/>
              <a:ea typeface="Livvic"/>
              <a:cs typeface="Livvic"/>
              <a:sym typeface="Livvic"/>
            </a:endParaRPr>
          </a:p>
          <a:p>
            <a:pPr marL="228600" lvl="0" indent="-50800" algn="l" rtl="0">
              <a:lnSpc>
                <a:spcPct val="90000"/>
              </a:lnSpc>
              <a:spcBef>
                <a:spcPts val="1800"/>
              </a:spcBef>
              <a:spcAft>
                <a:spcPts val="0"/>
              </a:spcAft>
              <a:buClr>
                <a:schemeClr val="dk1"/>
              </a:buClr>
              <a:buSzPct val="108108"/>
              <a:buNone/>
            </a:pPr>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g3b13f78f9c7_0_2198"/>
          <p:cNvSpPr txBox="1">
            <a:spLocks noGrp="1"/>
          </p:cNvSpPr>
          <p:nvPr>
            <p:ph type="title"/>
          </p:nvPr>
        </p:nvSpPr>
        <p:spPr>
          <a:xfrm>
            <a:off x="3581400" y="382619"/>
            <a:ext cx="8436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en-GB" b="1">
                <a:latin typeface="Livvic"/>
                <a:ea typeface="Livvic"/>
                <a:cs typeface="Livvic"/>
                <a:sym typeface="Livvic"/>
              </a:rPr>
              <a:t>Do now</a:t>
            </a:r>
            <a:endParaRPr b="1">
              <a:latin typeface="Livvic"/>
              <a:ea typeface="Livvic"/>
              <a:cs typeface="Livvic"/>
              <a:sym typeface="Livvic"/>
            </a:endParaRPr>
          </a:p>
        </p:txBody>
      </p:sp>
      <p:sp>
        <p:nvSpPr>
          <p:cNvPr id="438" name="Google Shape;438;g3b13f78f9c7_0_2198"/>
          <p:cNvSpPr txBox="1">
            <a:spLocks noGrp="1"/>
          </p:cNvSpPr>
          <p:nvPr>
            <p:ph type="body" idx="1"/>
          </p:nvPr>
        </p:nvSpPr>
        <p:spPr>
          <a:xfrm>
            <a:off x="3581400" y="1825625"/>
            <a:ext cx="8436900" cy="435120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1000"/>
              </a:spcBef>
              <a:spcAft>
                <a:spcPts val="0"/>
              </a:spcAft>
              <a:buClr>
                <a:srgbClr val="3D4956"/>
              </a:buClr>
              <a:buSzPts val="2800"/>
              <a:buChar char="•"/>
            </a:pPr>
            <a:endParaRPr dirty="0">
              <a:latin typeface="Livvic"/>
              <a:ea typeface="Livvic"/>
              <a:cs typeface="Livvic"/>
              <a:sym typeface="Livvic"/>
            </a:endParaRPr>
          </a:p>
        </p:txBody>
      </p:sp>
    </p:spTree>
  </p:cSld>
  <p:clrMapOvr>
    <a:masterClrMapping/>
  </p:clrMapOvr>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TotalTime>
  <Words>2743</Words>
  <Application>Microsoft Office PowerPoint</Application>
  <PresentationFormat>Widescreen</PresentationFormat>
  <Paragraphs>414</Paragraphs>
  <Slides>56</Slides>
  <Notes>54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Calibri</vt:lpstr>
      <vt:lpstr>Arial</vt:lpstr>
      <vt:lpstr>Livvic</vt:lpstr>
      <vt:lpstr>2_Office Theme</vt:lpstr>
      <vt:lpstr>Early Reading Hub</vt:lpstr>
      <vt:lpstr>Aims of the programme</vt:lpstr>
      <vt:lpstr>PowerPoint Presentation</vt:lpstr>
      <vt:lpstr>Aims of session 3</vt:lpstr>
      <vt:lpstr>Gap task</vt:lpstr>
      <vt:lpstr>Understanding how EAL learners learn to read</vt:lpstr>
      <vt:lpstr>Simple View of Reading</vt:lpstr>
      <vt:lpstr>PowerPoint Presentation</vt:lpstr>
      <vt:lpstr>Parallel tracks</vt:lpstr>
      <vt:lpstr>Phonics matters</vt:lpstr>
      <vt:lpstr>Phonics teaching flow-diagram</vt:lpstr>
      <vt:lpstr>Common exception words matter</vt:lpstr>
      <vt:lpstr>Knowing about text</vt:lpstr>
      <vt:lpstr>Linking class and intervention</vt:lpstr>
      <vt:lpstr>Generic language development ideas</vt:lpstr>
      <vt:lpstr>Generic language development ideas</vt:lpstr>
      <vt:lpstr>Valuing home language</vt:lpstr>
      <vt:lpstr>Valuing home language</vt:lpstr>
      <vt:lpstr>For pupils at the early stage of learning English as an additional language</vt:lpstr>
      <vt:lpstr>For pupils at the early stage of learning English as an additional language</vt:lpstr>
      <vt:lpstr>Reflection</vt:lpstr>
      <vt:lpstr>EAL learners or all learners?</vt:lpstr>
      <vt:lpstr>How to develop vocabulary</vt:lpstr>
      <vt:lpstr>Definitions</vt:lpstr>
      <vt:lpstr>Definitions</vt:lpstr>
      <vt:lpstr>Language Acquisition</vt:lpstr>
      <vt:lpstr>CLS recommends – Dual Language and Word reading</vt:lpstr>
      <vt:lpstr>CLS recommends – Dual Language and Word reading</vt:lpstr>
      <vt:lpstr>Diverse cultures in picture books</vt:lpstr>
      <vt:lpstr>BREAK</vt:lpstr>
      <vt:lpstr>Receptive and expressive language are essential parts of sharing and expressing opinions about reading. Receptive language is always evident first and builds confidence. Receptive language provides a model for expressive language. The communication chain can be used as a diagnostic tool. </vt:lpstr>
      <vt:lpstr>The communication chain and how this relates to reading  Make your own chain!</vt:lpstr>
      <vt:lpstr>I hear what is said  I pay attention to what is said I interpret non verbal communication I remember what is said (auditory memory) I understand what the words mean  I understand the sentence structure I interpret meaning (literal / not literal)</vt:lpstr>
      <vt:lpstr>Say less Use simpler versions of texts Use gesture and intonation more Use visual reals rather than symbolised structures Repeat more Know which words are understood Use simple sentences  Plan before you start</vt:lpstr>
      <vt:lpstr>Say less Use simpler versions of texts Use gesture and intonation more Use visual reals rather than symbolised structures Repeat more Know which words are understood Use simple sentences</vt:lpstr>
      <vt:lpstr>I think about what to say I choose the words I need I use the words I know to create a sentence or phrase I select the sounds to say the words I say the words in order I use non verbal communication I consider the impact on the listener</vt:lpstr>
      <vt:lpstr>Allow plenty of processing time. Provide plenty of non verbal encouragement. Repeat words back with the correct pronunciation. Recast some sentences for greater grammatical accuracy. Expand on simple sentences to include information carrying words. Don’t overwhelm with feedback.</vt:lpstr>
      <vt:lpstr>Him go up Football Him running (girl) Birds (pigeons) </vt:lpstr>
      <vt:lpstr>Developing Language</vt:lpstr>
      <vt:lpstr>  What can you see in the picture?  How does the character feel?  What do you think will happen next?</vt:lpstr>
      <vt:lpstr>Does the reader understand the question?  Revisit the Blanks Level Questions. Don’t rely on the comprehension questions in the book. We can’t draw out what’s not there. </vt:lpstr>
      <vt:lpstr>Putting words together in the correct order can be overwhelming.  Having sentence stems that children learn to repeat can reduce cognitive load.  Progression in Language Structures Tower Hamlets </vt:lpstr>
      <vt:lpstr>The Language of description It looks like… It is the same because… It is different because… Language of opinion I like this because… I don’t like this because… I think that… She / he / we/ they think that… Language of sequencing First… Next… Then… In the end…</vt:lpstr>
      <vt:lpstr>Motivation to learn language</vt:lpstr>
      <vt:lpstr>What motivates me to learn English when I move to the UK?</vt:lpstr>
      <vt:lpstr>What might de-motivate me to learn English when I move to the UK?</vt:lpstr>
      <vt:lpstr>Consider the learning in the classroom</vt:lpstr>
      <vt:lpstr>Consider the choice of reading material</vt:lpstr>
      <vt:lpstr>Take care of pace for EAL learners</vt:lpstr>
      <vt:lpstr>Key messages</vt:lpstr>
      <vt:lpstr>Key messages</vt:lpstr>
      <vt:lpstr>Further reading</vt:lpstr>
      <vt:lpstr>Gap task</vt:lpstr>
      <vt:lpstr>Evaluation</vt:lpstr>
      <vt:lpstr>Research overview</vt:lpstr>
      <vt:lpstr>Do now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Reading Hub</dc:title>
  <dc:creator>Jo Puttick</dc:creator>
  <cp:lastModifiedBy>Hayley Carter</cp:lastModifiedBy>
  <cp:revision>9</cp:revision>
  <dcterms:created xsi:type="dcterms:W3CDTF">2022-08-01T08:07:11Z</dcterms:created>
  <dcterms:modified xsi:type="dcterms:W3CDTF">2026-05-11T08:21:04Z</dcterms:modified>
</cp:coreProperties>
</file>