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9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3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1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9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9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6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1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C6F0-6A09-457C-BE8D-EC4DF9CD44ED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DEBD-FE33-4961-8D5B-498F3101F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8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wU0eZc_3RFbcyAzenfqHnHqWfXAWf4Oizb6_wkw_kVH0efwCG8gC38-j7YbQOhiBahsYGL7Agb4KIpfxAXJu8D5EJVNVpPw8obWpbZC2Iv4YTXL8DU3gbC5ybzEGZ-lIwoclh9u8W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4073">
            <a:off x="2656121" y="-412271"/>
            <a:ext cx="6629241" cy="74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4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GAElMeKpFry3eZw-mwkuUYmErdYSDN1FWUTN1hFHOWZAkU9LxDXR7IcNMWLc006b5yICSvvbUEcAoRnIy7hjuGzwExkwzxzN-t6y-8ZiA75m0nF0XKu5EtouETjYTfbbtohCRx22z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60" y="1403494"/>
            <a:ext cx="8037079" cy="43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8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582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27241075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74890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697541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1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An animal cell has a nucleus which controls the cell and contains the DNA that determines the cell type and function. It is a small round shape within the cell. 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2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Bacteria cells have plasmids, small, circular molecules that are distinct from the cell’s chromosomal DNA. 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3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Cytoplasm is where chemical reactions take place in both animal and bacterial cells. It fills the cell and gives its shape. 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6571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4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Bacteria do not have an enclosed nucleus. Instead, they have a single, continuous strand of chromosomal DNA.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5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A bacteria cell sometimes has a flagellum, which is a microscopic whip-like appendage which enables the bacteria to swim. 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6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Both types of cells have membranes. These are permeable, allowing substances in and out of the cell. Some bacteria cells may also have a cell wall.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4371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7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Animal cells have mitochondria which produce energy through respiration. Numerous mitochondria can be found in a cell, depending on its type. 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8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NeueLT Std Lt" panose="020B0403020202020204" pitchFamily="34" charset="0"/>
                        </a:rPr>
                        <a:t> A bacteria cell is much smaller than our cells. </a:t>
                      </a:r>
                      <a:endParaRPr lang="en-GB" sz="2000" dirty="0">
                        <a:effectLst/>
                        <a:latin typeface="HelveticaNeueLT Std Lt" panose="020B0403020202020204" pitchFamily="34" charset="0"/>
                      </a:endParaRP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effectLst/>
                          <a:latin typeface="HelveticaNeueLT Std Lt" panose="020B0403020202020204" pitchFamily="34" charset="0"/>
                        </a:rPr>
                        <a:t> </a:t>
                      </a:r>
                    </a:p>
                  </a:txBody>
                  <a:tcPr marL="180000" marR="180000" marT="180000" marB="180000" anchor="ctr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46083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89375" y="1825625"/>
            <a:ext cx="211859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7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17606" y="-1151603"/>
            <a:ext cx="6481921" cy="9357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145" y="175491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NeueLT Std" panose="020B0604020202020204" pitchFamily="34" charset="0"/>
              </a:rPr>
              <a:t>How do antibiotics work?</a:t>
            </a:r>
          </a:p>
        </p:txBody>
      </p:sp>
    </p:spTree>
    <p:extLst>
      <p:ext uri="{BB962C8B-B14F-4D97-AF65-F5344CB8AC3E}">
        <p14:creationId xmlns:p14="http://schemas.microsoft.com/office/powerpoint/2010/main" val="58575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21" y="702348"/>
            <a:ext cx="7846791" cy="5999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0145" y="175491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HelveticaNeueLT Std" panose="020B0604020202020204" pitchFamily="34" charset="0"/>
              </a:rPr>
              <a:t>How does infection occur?</a:t>
            </a:r>
          </a:p>
        </p:txBody>
      </p:sp>
    </p:spTree>
    <p:extLst>
      <p:ext uri="{BB962C8B-B14F-4D97-AF65-F5344CB8AC3E}">
        <p14:creationId xmlns:p14="http://schemas.microsoft.com/office/powerpoint/2010/main" val="215337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05218"/>
              </p:ext>
            </p:extLst>
          </p:nvPr>
        </p:nvGraphicFramePr>
        <p:xfrm>
          <a:off x="457399" y="759584"/>
          <a:ext cx="11295048" cy="5439084"/>
        </p:xfrm>
        <a:graphic>
          <a:graphicData uri="http://schemas.openxmlformats.org/drawingml/2006/table">
            <a:tbl>
              <a:tblPr/>
              <a:tblGrid>
                <a:gridCol w="3765016">
                  <a:extLst>
                    <a:ext uri="{9D8B030D-6E8A-4147-A177-3AD203B41FA5}">
                      <a16:colId xmlns:a16="http://schemas.microsoft.com/office/drawing/2014/main" val="3645572208"/>
                    </a:ext>
                  </a:extLst>
                </a:gridCol>
                <a:gridCol w="3765016">
                  <a:extLst>
                    <a:ext uri="{9D8B030D-6E8A-4147-A177-3AD203B41FA5}">
                      <a16:colId xmlns:a16="http://schemas.microsoft.com/office/drawing/2014/main" val="3613625199"/>
                    </a:ext>
                  </a:extLst>
                </a:gridCol>
                <a:gridCol w="3765016">
                  <a:extLst>
                    <a:ext uri="{9D8B030D-6E8A-4147-A177-3AD203B41FA5}">
                      <a16:colId xmlns:a16="http://schemas.microsoft.com/office/drawing/2014/main" val="713236038"/>
                    </a:ext>
                  </a:extLst>
                </a:gridCol>
              </a:tblGrid>
              <a:tr h="18130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Bacterial infection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Cilia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>
                        <a:effectLst/>
                      </a:endParaRPr>
                    </a:p>
                    <a:p>
                      <a:pPr fontAlgn="t"/>
                      <a:br>
                        <a:rPr lang="en-GB" dirty="0">
                          <a:effectLst/>
                        </a:rPr>
                      </a:b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Damage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530878"/>
                  </a:ext>
                </a:extLst>
              </a:tr>
              <a:tr h="18130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Toxins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Cell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Nasal hair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343474"/>
                  </a:ext>
                </a:extLst>
              </a:tr>
              <a:tr h="18130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Release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Bacterium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Inhale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16088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399" y="760061"/>
            <a:ext cx="23623628" cy="67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5" name="Picture 3" descr="https://lh6.googleusercontent.com/dUNcW9MBJHp4SW-fbk8PtQFTzZoxD4ugXiXaJ8uL-WdsJNm47k2XGB6ypLpDp7w8GV24I4mJF-aR9LP-N4nkdp6qqCtySpjME0OXrp3bTp3mXouhN6nL2DwYl3kpQISB_Ivn0aG23u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11" y="1325563"/>
            <a:ext cx="1844759" cy="10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257" y="105878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How does infection occur?</a:t>
            </a:r>
          </a:p>
        </p:txBody>
      </p:sp>
    </p:spTree>
    <p:extLst>
      <p:ext uri="{BB962C8B-B14F-4D97-AF65-F5344CB8AC3E}">
        <p14:creationId xmlns:p14="http://schemas.microsoft.com/office/powerpoint/2010/main" val="56351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77181"/>
              </p:ext>
            </p:extLst>
          </p:nvPr>
        </p:nvGraphicFramePr>
        <p:xfrm>
          <a:off x="914401" y="1164657"/>
          <a:ext cx="10568538" cy="5188016"/>
        </p:xfrm>
        <a:graphic>
          <a:graphicData uri="http://schemas.openxmlformats.org/drawingml/2006/table">
            <a:tbl>
              <a:tblPr/>
              <a:tblGrid>
                <a:gridCol w="3522846">
                  <a:extLst>
                    <a:ext uri="{9D8B030D-6E8A-4147-A177-3AD203B41FA5}">
                      <a16:colId xmlns:a16="http://schemas.microsoft.com/office/drawing/2014/main" val="3377917630"/>
                    </a:ext>
                  </a:extLst>
                </a:gridCol>
                <a:gridCol w="3522846">
                  <a:extLst>
                    <a:ext uri="{9D8B030D-6E8A-4147-A177-3AD203B41FA5}">
                      <a16:colId xmlns:a16="http://schemas.microsoft.com/office/drawing/2014/main" val="3151207459"/>
                    </a:ext>
                  </a:extLst>
                </a:gridCol>
                <a:gridCol w="3522846">
                  <a:extLst>
                    <a:ext uri="{9D8B030D-6E8A-4147-A177-3AD203B41FA5}">
                      <a16:colId xmlns:a16="http://schemas.microsoft.com/office/drawing/2014/main" val="2212772116"/>
                    </a:ext>
                  </a:extLst>
                </a:gridCol>
              </a:tblGrid>
              <a:tr h="17483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antibiotics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releasing toxins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bacterium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609357"/>
                  </a:ext>
                </a:extLst>
              </a:tr>
              <a:tr h="17198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break down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cell wall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explode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53606"/>
                  </a:ext>
                </a:extLst>
              </a:tr>
              <a:tr h="171985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attack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cells</a:t>
                      </a:r>
                      <a:endParaRPr lang="en-GB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 Sketch"/>
                        </a:rPr>
                        <a:t>prescribes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77412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620364" y="2431061"/>
            <a:ext cx="24776063" cy="9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1584" y="346789"/>
            <a:ext cx="256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How do antibiotics work?</a:t>
            </a:r>
          </a:p>
        </p:txBody>
      </p:sp>
    </p:spTree>
    <p:extLst>
      <p:ext uri="{BB962C8B-B14F-4D97-AF65-F5344CB8AC3E}">
        <p14:creationId xmlns:p14="http://schemas.microsoft.com/office/powerpoint/2010/main" val="36182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lh5.googleusercontent.com/n6DTa6dZ8DZU-Y4DObVmybU4Kyzwfn5_luVMDvHrloAbxM8XuHKdc8C4KRaSNjWMF5N_w8C1H2nnuBvNxvLTELH1GBss5luUltJWwJJ4febC_JidFyHtVC-z-UEUNrPjZ8a8EHpro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4233" y="280776"/>
            <a:ext cx="25527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6.googleusercontent.com/zdONZAx4EtAYkzRdyI15QIPOR0rraMBuLfExs3ZAav4PgSce3ZylB14VGzlmX0P6Fjtrpk5F9_7-9nUczS8qx9GKMSk2OLYo1kOMMolIrT9AGe7vbl3tX-Lajkduy0EL91JCLkBHl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5659">
            <a:off x="4992029" y="227151"/>
            <a:ext cx="24193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lh5.googleusercontent.com/rpdzwK43Qa8_pAID4exR3kSnbQluPiGANgrzVdFOz0lp9k8htyUr4hL6Zyaxxl8uhTbaF-77Nk0u7OiKc1jiJa-qNczjTSPmr3M8IiG6ybaa5aT3yZl7RrGXCXIkHUrGfQysByyP3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8075">
            <a:off x="2004291" y="3790879"/>
            <a:ext cx="20764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lh5.googleusercontent.com/wo6cRFyH1yVUMr8dZJVXxCXIJw3TrbNLueUipe3cuw6Ke0wuoYcDL3fRBn3Bp9QqgG08PpQlLVTDz1MVuo6iRUW9ngFkn-GS0oOQpvaf5DFbD6qmOmoZG7G-JCw-0KXRshXPM-hYw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27556" y="2909454"/>
            <a:ext cx="234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h5.googleusercontent.com/slukEZ9PIjDGVIN-jV9gtFIwyeHdfCboDU-ptPWEDqcMFC-_i7LFeSzzLEINYGph9TMZhwVrrQ4wgbWDmJ2yrNY4dkYrUigufZY5t-13S_Kp_bELUeUT96DvSyRc_mDjwCg1EMnXS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22484" y="-329334"/>
            <a:ext cx="21621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1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lh3.googleusercontent.com/KCrQDXKWmnPcHdrSqV8Wf-l8JYQ6mU8kGa81jfRXIRMFd26lTR0HlCE40c6aVlb5cC7EbyRKlek--7dXHum2sZqIX5UUOAOTvfrzKZ9FJv4kC2zD1qcnPlhraBf7_3tXF8Vifa06b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2109">
            <a:off x="2677605" y="323995"/>
            <a:ext cx="18002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lh4.googleusercontent.com/haaaPZphTIbRCqWYA7BbflJ00snJrc_dLYEkA0tlpzEPwoATAfTpTLpTVL8XP5n9rHX8PcsK0lDfw279AuNb-x7TClYfI56oi_BT1-SQ8QYNH8ZH2ewDT7iOv_irhmruy51AzAXs5G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21965" y="-138546"/>
            <a:ext cx="19431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5.googleusercontent.com/rN9pcXy9oDNAke6v0sqe6bzCLnoqdR783IhpkmVDossX63p1vvlKKbYeQHrVZmrVaHguhR9T1A-aUo4Cxs-fmGkcAKPrPfaggPVLMrAKf8Ubc96YyqRksUcPjIYUVcVh3gEIq8cxF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0182" y="2744046"/>
            <a:ext cx="15525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3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233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Cabin Sketch</vt:lpstr>
      <vt:lpstr>Calibri</vt:lpstr>
      <vt:lpstr>Calibri Light</vt:lpstr>
      <vt:lpstr>HelveticaNeueLT Std</vt:lpstr>
      <vt:lpstr>HelveticaNeueLT Std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amygaunt@gmail.com</dc:creator>
  <cp:lastModifiedBy>Hannah Cooper</cp:lastModifiedBy>
  <cp:revision>9</cp:revision>
  <cp:lastPrinted>2018-11-14T15:44:05Z</cp:lastPrinted>
  <dcterms:created xsi:type="dcterms:W3CDTF">2018-10-10T08:17:03Z</dcterms:created>
  <dcterms:modified xsi:type="dcterms:W3CDTF">2024-02-02T10:29:13Z</dcterms:modified>
</cp:coreProperties>
</file>