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47"/>
  </p:notesMasterIdLst>
  <p:sldIdLst>
    <p:sldId id="418" r:id="rId6"/>
    <p:sldId id="397" r:id="rId7"/>
    <p:sldId id="413" r:id="rId8"/>
    <p:sldId id="386" r:id="rId9"/>
    <p:sldId id="280" r:id="rId10"/>
    <p:sldId id="288" r:id="rId11"/>
    <p:sldId id="276" r:id="rId12"/>
    <p:sldId id="277" r:id="rId13"/>
    <p:sldId id="353" r:id="rId14"/>
    <p:sldId id="433" r:id="rId15"/>
    <p:sldId id="434" r:id="rId16"/>
    <p:sldId id="435" r:id="rId17"/>
    <p:sldId id="292" r:id="rId18"/>
    <p:sldId id="436" r:id="rId19"/>
    <p:sldId id="450" r:id="rId20"/>
    <p:sldId id="456" r:id="rId21"/>
    <p:sldId id="264" r:id="rId22"/>
    <p:sldId id="437" r:id="rId23"/>
    <p:sldId id="262" r:id="rId24"/>
    <p:sldId id="265" r:id="rId25"/>
    <p:sldId id="272" r:id="rId26"/>
    <p:sldId id="452" r:id="rId27"/>
    <p:sldId id="451" r:id="rId28"/>
    <p:sldId id="263" r:id="rId29"/>
    <p:sldId id="448" r:id="rId30"/>
    <p:sldId id="266" r:id="rId31"/>
    <p:sldId id="260" r:id="rId32"/>
    <p:sldId id="449" r:id="rId33"/>
    <p:sldId id="440" r:id="rId34"/>
    <p:sldId id="441" r:id="rId35"/>
    <p:sldId id="442" r:id="rId36"/>
    <p:sldId id="443" r:id="rId37"/>
    <p:sldId id="259" r:id="rId38"/>
    <p:sldId id="269" r:id="rId39"/>
    <p:sldId id="444" r:id="rId40"/>
    <p:sldId id="453" r:id="rId41"/>
    <p:sldId id="432" r:id="rId42"/>
    <p:sldId id="455" r:id="rId43"/>
    <p:sldId id="383" r:id="rId44"/>
    <p:sldId id="429" r:id="rId45"/>
    <p:sldId id="43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21" autoAdjust="0"/>
    <p:restoredTop sz="78108" autoAdjust="0"/>
  </p:normalViewPr>
  <p:slideViewPr>
    <p:cSldViewPr snapToGrid="0">
      <p:cViewPr varScale="1">
        <p:scale>
          <a:sx n="56" d="100"/>
          <a:sy n="56" d="100"/>
        </p:scale>
        <p:origin x="1596" y="72"/>
      </p:cViewPr>
      <p:guideLst/>
    </p:cSldViewPr>
  </p:slideViewPr>
  <p:notesTextViewPr>
    <p:cViewPr>
      <p:scale>
        <a:sx n="1" d="1"/>
        <a:sy n="1" d="1"/>
      </p:scale>
      <p:origin x="0" y="0"/>
    </p:cViewPr>
  </p:notesTextViewPr>
  <p:sorterViewPr>
    <p:cViewPr varScale="1">
      <p:scale>
        <a:sx n="100" d="100"/>
        <a:sy n="100" d="100"/>
      </p:scale>
      <p:origin x="0" y="-136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BC591-F9F2-4774-8748-F120DCA34A1D}" type="doc">
      <dgm:prSet loTypeId="urn:microsoft.com/office/officeart/2005/8/layout/chevron1" loCatId="process" qsTypeId="urn:microsoft.com/office/officeart/2005/8/quickstyle/simple1" qsCatId="simple" csTypeId="urn:microsoft.com/office/officeart/2005/8/colors/accent1_2" csCatId="accent1" phldr="1"/>
      <dgm:spPr/>
    </dgm:pt>
    <dgm:pt modelId="{29289FBC-584E-42AD-B183-CCD937E5FEAA}">
      <dgm:prSet phldrT="[Text]" custT="1"/>
      <dgm:spPr>
        <a:solidFill>
          <a:srgbClr val="77D2D4"/>
        </a:solidFill>
      </dgm:spPr>
      <dgm:t>
        <a:bodyPr/>
        <a:lstStyle/>
        <a:p>
          <a:r>
            <a:rPr lang="en-US" sz="3200" dirty="0">
              <a:solidFill>
                <a:schemeClr val="tx1"/>
              </a:solidFill>
              <a:latin typeface="Arial" panose="020B0604020202020204" pitchFamily="34" charset="0"/>
              <a:cs typeface="Arial" panose="020B0604020202020204" pitchFamily="34" charset="0"/>
            </a:rPr>
            <a:t>Purpose of talk</a:t>
          </a:r>
        </a:p>
      </dgm:t>
    </dgm:pt>
    <dgm:pt modelId="{0DAC44AD-C6C9-4AE0-BA0B-0B02CCF1CA3E}" type="parTrans" cxnId="{86ACEB98-D991-441D-8C73-4D6E76455799}">
      <dgm:prSet/>
      <dgm:spPr/>
      <dgm:t>
        <a:bodyPr/>
        <a:lstStyle/>
        <a:p>
          <a:endParaRPr lang="en-US" sz="3200">
            <a:latin typeface="+mj-lt"/>
          </a:endParaRPr>
        </a:p>
      </dgm:t>
    </dgm:pt>
    <dgm:pt modelId="{EE981F94-D517-4BC3-9D5C-B0FA168742A7}" type="sibTrans" cxnId="{86ACEB98-D991-441D-8C73-4D6E76455799}">
      <dgm:prSet/>
      <dgm:spPr/>
      <dgm:t>
        <a:bodyPr/>
        <a:lstStyle/>
        <a:p>
          <a:endParaRPr lang="en-US" sz="3200">
            <a:latin typeface="+mj-lt"/>
          </a:endParaRPr>
        </a:p>
      </dgm:t>
    </dgm:pt>
    <dgm:pt modelId="{5A157AD3-63A0-4EAC-8B29-2AF0F1D99954}">
      <dgm:prSet phldrT="[Text]" custT="1"/>
      <dgm:spPr>
        <a:solidFill>
          <a:srgbClr val="77D2D4"/>
        </a:solidFill>
      </dgm:spPr>
      <dgm:t>
        <a:bodyPr/>
        <a:lstStyle/>
        <a:p>
          <a:r>
            <a:rPr lang="en-US" sz="3200" dirty="0">
              <a:solidFill>
                <a:schemeClr val="tx1"/>
              </a:solidFill>
              <a:latin typeface="Arial" panose="020B0604020202020204" pitchFamily="34" charset="0"/>
              <a:cs typeface="Arial" panose="020B0604020202020204" pitchFamily="34" charset="0"/>
            </a:rPr>
            <a:t>Structure</a:t>
          </a:r>
        </a:p>
      </dgm:t>
    </dgm:pt>
    <dgm:pt modelId="{64C686BD-1A90-4FF4-B9EF-639DA9A4FA42}" type="parTrans" cxnId="{62E91177-DD3D-4050-9D19-5342C20F7B68}">
      <dgm:prSet/>
      <dgm:spPr/>
      <dgm:t>
        <a:bodyPr/>
        <a:lstStyle/>
        <a:p>
          <a:endParaRPr lang="en-US" sz="3200">
            <a:latin typeface="+mj-lt"/>
          </a:endParaRPr>
        </a:p>
      </dgm:t>
    </dgm:pt>
    <dgm:pt modelId="{B5D59106-2C12-4EDE-AFB7-FEDD8CD380C6}" type="sibTrans" cxnId="{62E91177-DD3D-4050-9D19-5342C20F7B68}">
      <dgm:prSet/>
      <dgm:spPr/>
      <dgm:t>
        <a:bodyPr/>
        <a:lstStyle/>
        <a:p>
          <a:endParaRPr lang="en-US" sz="3200">
            <a:latin typeface="+mj-lt"/>
          </a:endParaRPr>
        </a:p>
      </dgm:t>
    </dgm:pt>
    <dgm:pt modelId="{85CB8375-A7F4-4791-8C33-242497469773}">
      <dgm:prSet phldrT="[Text]" custT="1"/>
      <dgm:spPr>
        <a:solidFill>
          <a:srgbClr val="77D2D4"/>
        </a:solidFill>
      </dgm:spPr>
      <dgm:t>
        <a:bodyPr/>
        <a:lstStyle/>
        <a:p>
          <a:r>
            <a:rPr lang="en-US" sz="2800" dirty="0">
              <a:solidFill>
                <a:schemeClr val="tx1"/>
              </a:solidFill>
              <a:latin typeface="Arial" panose="020B0604020202020204" pitchFamily="34" charset="0"/>
              <a:cs typeface="Arial" panose="020B0604020202020204" pitchFamily="34" charset="0"/>
            </a:rPr>
            <a:t>Scaffolds</a:t>
          </a:r>
        </a:p>
      </dgm:t>
    </dgm:pt>
    <dgm:pt modelId="{56383556-8C61-4342-B223-C55241772530}" type="parTrans" cxnId="{11586ADF-32D7-451B-80BB-D652A19B27E2}">
      <dgm:prSet/>
      <dgm:spPr/>
      <dgm:t>
        <a:bodyPr/>
        <a:lstStyle/>
        <a:p>
          <a:endParaRPr lang="en-US" sz="3200">
            <a:latin typeface="+mj-lt"/>
          </a:endParaRPr>
        </a:p>
      </dgm:t>
    </dgm:pt>
    <dgm:pt modelId="{DD4FECE9-81B6-4F66-9647-1CBB546DC853}" type="sibTrans" cxnId="{11586ADF-32D7-451B-80BB-D652A19B27E2}">
      <dgm:prSet/>
      <dgm:spPr/>
      <dgm:t>
        <a:bodyPr/>
        <a:lstStyle/>
        <a:p>
          <a:endParaRPr lang="en-US" sz="3200">
            <a:latin typeface="+mj-lt"/>
          </a:endParaRPr>
        </a:p>
      </dgm:t>
    </dgm:pt>
    <dgm:pt modelId="{BB57DAC4-FF51-4220-80FB-92A5C7B997B5}">
      <dgm:prSet custT="1"/>
      <dgm:spPr>
        <a:solidFill>
          <a:srgbClr val="77D2D4"/>
        </a:solidFill>
      </dgm:spPr>
      <dgm:t>
        <a:bodyPr/>
        <a:lstStyle/>
        <a:p>
          <a:r>
            <a:rPr lang="en-US" sz="2800" dirty="0">
              <a:solidFill>
                <a:schemeClr val="tx1"/>
              </a:solidFill>
              <a:latin typeface="Arial" panose="020B0604020202020204" pitchFamily="34" charset="0"/>
              <a:cs typeface="Arial" panose="020B0604020202020204" pitchFamily="34" charset="0"/>
            </a:rPr>
            <a:t>Reflection</a:t>
          </a:r>
        </a:p>
      </dgm:t>
    </dgm:pt>
    <dgm:pt modelId="{5C37B44C-7866-45A1-AD81-32C6ED8B70C1}" type="parTrans" cxnId="{A11746C5-AA82-4EC4-BE9F-3BD9E488B1C0}">
      <dgm:prSet/>
      <dgm:spPr/>
      <dgm:t>
        <a:bodyPr/>
        <a:lstStyle/>
        <a:p>
          <a:endParaRPr lang="en-US" sz="3200">
            <a:latin typeface="+mj-lt"/>
          </a:endParaRPr>
        </a:p>
      </dgm:t>
    </dgm:pt>
    <dgm:pt modelId="{BE9BDA0A-7C5F-4344-B782-B510CAD991E6}" type="sibTrans" cxnId="{A11746C5-AA82-4EC4-BE9F-3BD9E488B1C0}">
      <dgm:prSet/>
      <dgm:spPr/>
      <dgm:t>
        <a:bodyPr/>
        <a:lstStyle/>
        <a:p>
          <a:endParaRPr lang="en-US" sz="3200">
            <a:latin typeface="+mj-lt"/>
          </a:endParaRPr>
        </a:p>
      </dgm:t>
    </dgm:pt>
    <dgm:pt modelId="{B0DA7B65-DBA6-43D8-941F-75D3DDEF621F}" type="pres">
      <dgm:prSet presAssocID="{197BC591-F9F2-4774-8748-F120DCA34A1D}" presName="Name0" presStyleCnt="0">
        <dgm:presLayoutVars>
          <dgm:dir/>
          <dgm:animLvl val="lvl"/>
          <dgm:resizeHandles val="exact"/>
        </dgm:presLayoutVars>
      </dgm:prSet>
      <dgm:spPr/>
    </dgm:pt>
    <dgm:pt modelId="{F22106D2-26DA-4B8B-9310-F48D0067CD33}" type="pres">
      <dgm:prSet presAssocID="{29289FBC-584E-42AD-B183-CCD937E5FEAA}" presName="parTxOnly" presStyleLbl="node1" presStyleIdx="0" presStyleCnt="4">
        <dgm:presLayoutVars>
          <dgm:chMax val="0"/>
          <dgm:chPref val="0"/>
          <dgm:bulletEnabled val="1"/>
        </dgm:presLayoutVars>
      </dgm:prSet>
      <dgm:spPr/>
    </dgm:pt>
    <dgm:pt modelId="{35B2DE44-6EED-4815-90A5-2EB646CD5014}" type="pres">
      <dgm:prSet presAssocID="{EE981F94-D517-4BC3-9D5C-B0FA168742A7}" presName="parTxOnlySpace" presStyleCnt="0"/>
      <dgm:spPr/>
    </dgm:pt>
    <dgm:pt modelId="{471960AB-465A-4B75-BE95-8A53AF7BA918}" type="pres">
      <dgm:prSet presAssocID="{5A157AD3-63A0-4EAC-8B29-2AF0F1D99954}" presName="parTxOnly" presStyleLbl="node1" presStyleIdx="1" presStyleCnt="4">
        <dgm:presLayoutVars>
          <dgm:chMax val="0"/>
          <dgm:chPref val="0"/>
          <dgm:bulletEnabled val="1"/>
        </dgm:presLayoutVars>
      </dgm:prSet>
      <dgm:spPr/>
    </dgm:pt>
    <dgm:pt modelId="{DBB5EB6B-11D8-4DB5-9D97-C05353250869}" type="pres">
      <dgm:prSet presAssocID="{B5D59106-2C12-4EDE-AFB7-FEDD8CD380C6}" presName="parTxOnlySpace" presStyleCnt="0"/>
      <dgm:spPr/>
    </dgm:pt>
    <dgm:pt modelId="{5BA2E39C-2BB1-4510-A8F7-2E2418690645}" type="pres">
      <dgm:prSet presAssocID="{85CB8375-A7F4-4791-8C33-242497469773}" presName="parTxOnly" presStyleLbl="node1" presStyleIdx="2" presStyleCnt="4" custLinFactNeighborX="17429" custLinFactNeighborY="871">
        <dgm:presLayoutVars>
          <dgm:chMax val="0"/>
          <dgm:chPref val="0"/>
          <dgm:bulletEnabled val="1"/>
        </dgm:presLayoutVars>
      </dgm:prSet>
      <dgm:spPr/>
    </dgm:pt>
    <dgm:pt modelId="{5CC87FDB-D436-4B4E-9EC6-C75A4630AABD}" type="pres">
      <dgm:prSet presAssocID="{DD4FECE9-81B6-4F66-9647-1CBB546DC853}" presName="parTxOnlySpace" presStyleCnt="0"/>
      <dgm:spPr/>
    </dgm:pt>
    <dgm:pt modelId="{6EB12DF0-FA91-4786-A9F3-461297898A74}" type="pres">
      <dgm:prSet presAssocID="{BB57DAC4-FF51-4220-80FB-92A5C7B997B5}" presName="parTxOnly" presStyleLbl="node1" presStyleIdx="3" presStyleCnt="4">
        <dgm:presLayoutVars>
          <dgm:chMax val="0"/>
          <dgm:chPref val="0"/>
          <dgm:bulletEnabled val="1"/>
        </dgm:presLayoutVars>
      </dgm:prSet>
      <dgm:spPr/>
    </dgm:pt>
  </dgm:ptLst>
  <dgm:cxnLst>
    <dgm:cxn modelId="{5D6E6F65-E559-40C8-9E3D-552C6AE14C26}" type="presOf" srcId="{BB57DAC4-FF51-4220-80FB-92A5C7B997B5}" destId="{6EB12DF0-FA91-4786-A9F3-461297898A74}" srcOrd="0" destOrd="0" presId="urn:microsoft.com/office/officeart/2005/8/layout/chevron1"/>
    <dgm:cxn modelId="{13560F4A-6797-4F1E-8164-6AC76C1890B5}" type="presOf" srcId="{197BC591-F9F2-4774-8748-F120DCA34A1D}" destId="{B0DA7B65-DBA6-43D8-941F-75D3DDEF621F}" srcOrd="0" destOrd="0" presId="urn:microsoft.com/office/officeart/2005/8/layout/chevron1"/>
    <dgm:cxn modelId="{62E91177-DD3D-4050-9D19-5342C20F7B68}" srcId="{197BC591-F9F2-4774-8748-F120DCA34A1D}" destId="{5A157AD3-63A0-4EAC-8B29-2AF0F1D99954}" srcOrd="1" destOrd="0" parTransId="{64C686BD-1A90-4FF4-B9EF-639DA9A4FA42}" sibTransId="{B5D59106-2C12-4EDE-AFB7-FEDD8CD380C6}"/>
    <dgm:cxn modelId="{868D168E-FA6B-40D3-A7C1-9AD489F04FA9}" type="presOf" srcId="{29289FBC-584E-42AD-B183-CCD937E5FEAA}" destId="{F22106D2-26DA-4B8B-9310-F48D0067CD33}" srcOrd="0" destOrd="0" presId="urn:microsoft.com/office/officeart/2005/8/layout/chevron1"/>
    <dgm:cxn modelId="{86ACEB98-D991-441D-8C73-4D6E76455799}" srcId="{197BC591-F9F2-4774-8748-F120DCA34A1D}" destId="{29289FBC-584E-42AD-B183-CCD937E5FEAA}" srcOrd="0" destOrd="0" parTransId="{0DAC44AD-C6C9-4AE0-BA0B-0B02CCF1CA3E}" sibTransId="{EE981F94-D517-4BC3-9D5C-B0FA168742A7}"/>
    <dgm:cxn modelId="{731FFFBC-6E64-405F-9912-108901631C1B}" type="presOf" srcId="{85CB8375-A7F4-4791-8C33-242497469773}" destId="{5BA2E39C-2BB1-4510-A8F7-2E2418690645}" srcOrd="0" destOrd="0" presId="urn:microsoft.com/office/officeart/2005/8/layout/chevron1"/>
    <dgm:cxn modelId="{A11746C5-AA82-4EC4-BE9F-3BD9E488B1C0}" srcId="{197BC591-F9F2-4774-8748-F120DCA34A1D}" destId="{BB57DAC4-FF51-4220-80FB-92A5C7B997B5}" srcOrd="3" destOrd="0" parTransId="{5C37B44C-7866-45A1-AD81-32C6ED8B70C1}" sibTransId="{BE9BDA0A-7C5F-4344-B782-B510CAD991E6}"/>
    <dgm:cxn modelId="{11586ADF-32D7-451B-80BB-D652A19B27E2}" srcId="{197BC591-F9F2-4774-8748-F120DCA34A1D}" destId="{85CB8375-A7F4-4791-8C33-242497469773}" srcOrd="2" destOrd="0" parTransId="{56383556-8C61-4342-B223-C55241772530}" sibTransId="{DD4FECE9-81B6-4F66-9647-1CBB546DC853}"/>
    <dgm:cxn modelId="{819AE7FB-FE58-4E17-813D-CBA4BE94A324}" type="presOf" srcId="{5A157AD3-63A0-4EAC-8B29-2AF0F1D99954}" destId="{471960AB-465A-4B75-BE95-8A53AF7BA918}" srcOrd="0" destOrd="0" presId="urn:microsoft.com/office/officeart/2005/8/layout/chevron1"/>
    <dgm:cxn modelId="{30E271AC-E54D-4765-8FBA-D471598D3A7E}" type="presParOf" srcId="{B0DA7B65-DBA6-43D8-941F-75D3DDEF621F}" destId="{F22106D2-26DA-4B8B-9310-F48D0067CD33}" srcOrd="0" destOrd="0" presId="urn:microsoft.com/office/officeart/2005/8/layout/chevron1"/>
    <dgm:cxn modelId="{A5137A3E-1EAE-4816-BD66-774487CFEECF}" type="presParOf" srcId="{B0DA7B65-DBA6-43D8-941F-75D3DDEF621F}" destId="{35B2DE44-6EED-4815-90A5-2EB646CD5014}" srcOrd="1" destOrd="0" presId="urn:microsoft.com/office/officeart/2005/8/layout/chevron1"/>
    <dgm:cxn modelId="{2BF57B6E-BCD1-4AD3-A16F-91D5EDF17441}" type="presParOf" srcId="{B0DA7B65-DBA6-43D8-941F-75D3DDEF621F}" destId="{471960AB-465A-4B75-BE95-8A53AF7BA918}" srcOrd="2" destOrd="0" presId="urn:microsoft.com/office/officeart/2005/8/layout/chevron1"/>
    <dgm:cxn modelId="{2CCB831D-315F-4340-A60E-E35D28D35F30}" type="presParOf" srcId="{B0DA7B65-DBA6-43D8-941F-75D3DDEF621F}" destId="{DBB5EB6B-11D8-4DB5-9D97-C05353250869}" srcOrd="3" destOrd="0" presId="urn:microsoft.com/office/officeart/2005/8/layout/chevron1"/>
    <dgm:cxn modelId="{56A0C3CA-A9D0-4DDA-82E7-DA4AA11E3E0C}" type="presParOf" srcId="{B0DA7B65-DBA6-43D8-941F-75D3DDEF621F}" destId="{5BA2E39C-2BB1-4510-A8F7-2E2418690645}" srcOrd="4" destOrd="0" presId="urn:microsoft.com/office/officeart/2005/8/layout/chevron1"/>
    <dgm:cxn modelId="{1FC62A2E-B39F-4F79-89DE-1B9059CA81ED}" type="presParOf" srcId="{B0DA7B65-DBA6-43D8-941F-75D3DDEF621F}" destId="{5CC87FDB-D436-4B4E-9EC6-C75A4630AABD}" srcOrd="5" destOrd="0" presId="urn:microsoft.com/office/officeart/2005/8/layout/chevron1"/>
    <dgm:cxn modelId="{8E0B8B0B-0E0E-4D84-9134-54556CB76F60}" type="presParOf" srcId="{B0DA7B65-DBA6-43D8-941F-75D3DDEF621F}" destId="{6EB12DF0-FA91-4786-A9F3-461297898A7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106D2-26DA-4B8B-9310-F48D0067CD33}">
      <dsp:nvSpPr>
        <dsp:cNvPr id="0" name=""/>
        <dsp:cNvSpPr/>
      </dsp:nvSpPr>
      <dsp:spPr>
        <a:xfrm>
          <a:off x="5239" y="1765951"/>
          <a:ext cx="3050160" cy="1220064"/>
        </a:xfrm>
        <a:prstGeom prst="chevron">
          <a:avLst/>
        </a:prstGeom>
        <a:solidFill>
          <a:srgbClr val="77D2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latin typeface="Arial" panose="020B0604020202020204" pitchFamily="34" charset="0"/>
              <a:cs typeface="Arial" panose="020B0604020202020204" pitchFamily="34" charset="0"/>
            </a:rPr>
            <a:t>Purpose of talk</a:t>
          </a:r>
        </a:p>
      </dsp:txBody>
      <dsp:txXfrm>
        <a:off x="615271" y="1765951"/>
        <a:ext cx="1830096" cy="1220064"/>
      </dsp:txXfrm>
    </dsp:sp>
    <dsp:sp modelId="{471960AB-465A-4B75-BE95-8A53AF7BA918}">
      <dsp:nvSpPr>
        <dsp:cNvPr id="0" name=""/>
        <dsp:cNvSpPr/>
      </dsp:nvSpPr>
      <dsp:spPr>
        <a:xfrm>
          <a:off x="2750384" y="1765951"/>
          <a:ext cx="3050160" cy="1220064"/>
        </a:xfrm>
        <a:prstGeom prst="chevron">
          <a:avLst/>
        </a:prstGeom>
        <a:solidFill>
          <a:srgbClr val="77D2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latin typeface="Arial" panose="020B0604020202020204" pitchFamily="34" charset="0"/>
              <a:cs typeface="Arial" panose="020B0604020202020204" pitchFamily="34" charset="0"/>
            </a:rPr>
            <a:t>Structure</a:t>
          </a:r>
        </a:p>
      </dsp:txBody>
      <dsp:txXfrm>
        <a:off x="3360416" y="1765951"/>
        <a:ext cx="1830096" cy="1220064"/>
      </dsp:txXfrm>
    </dsp:sp>
    <dsp:sp modelId="{5BA2E39C-2BB1-4510-A8F7-2E2418690645}">
      <dsp:nvSpPr>
        <dsp:cNvPr id="0" name=""/>
        <dsp:cNvSpPr/>
      </dsp:nvSpPr>
      <dsp:spPr>
        <a:xfrm>
          <a:off x="5548689" y="1776578"/>
          <a:ext cx="3050160" cy="1220064"/>
        </a:xfrm>
        <a:prstGeom prst="chevron">
          <a:avLst/>
        </a:prstGeom>
        <a:solidFill>
          <a:srgbClr val="77D2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Arial" panose="020B0604020202020204" pitchFamily="34" charset="0"/>
              <a:cs typeface="Arial" panose="020B0604020202020204" pitchFamily="34" charset="0"/>
            </a:rPr>
            <a:t>Scaffolds</a:t>
          </a:r>
        </a:p>
      </dsp:txBody>
      <dsp:txXfrm>
        <a:off x="6158721" y="1776578"/>
        <a:ext cx="1830096" cy="1220064"/>
      </dsp:txXfrm>
    </dsp:sp>
    <dsp:sp modelId="{6EB12DF0-FA91-4786-A9F3-461297898A74}">
      <dsp:nvSpPr>
        <dsp:cNvPr id="0" name=""/>
        <dsp:cNvSpPr/>
      </dsp:nvSpPr>
      <dsp:spPr>
        <a:xfrm>
          <a:off x="8240672" y="1765951"/>
          <a:ext cx="3050160" cy="1220064"/>
        </a:xfrm>
        <a:prstGeom prst="chevron">
          <a:avLst/>
        </a:prstGeom>
        <a:solidFill>
          <a:srgbClr val="77D2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Arial" panose="020B0604020202020204" pitchFamily="34" charset="0"/>
              <a:cs typeface="Arial" panose="020B0604020202020204" pitchFamily="34" charset="0"/>
            </a:rPr>
            <a:t>Reflection</a:t>
          </a:r>
        </a:p>
      </dsp:txBody>
      <dsp:txXfrm>
        <a:off x="8850704" y="1765951"/>
        <a:ext cx="1830096" cy="12200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83481-9603-41B5-B65F-0512AB1262D4}" type="datetimeFigureOut">
              <a:rPr lang="en-GB" smtClean="0"/>
              <a:t>04/12/2023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1E417-A3B1-4037-B39A-A9EE816432E2}" type="slidenum">
              <a:rPr lang="en-GB" smtClean="0"/>
              <a:t>‹#›</a:t>
            </a:fld>
            <a:endParaRPr lang="en-GB"/>
          </a:p>
        </p:txBody>
      </p:sp>
    </p:spTree>
    <p:extLst>
      <p:ext uri="{BB962C8B-B14F-4D97-AF65-F5344CB8AC3E}">
        <p14:creationId xmlns:p14="http://schemas.microsoft.com/office/powerpoint/2010/main" val="2949883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44EC581-EFCB-44C5-A4EB-EA5122D3AEFB}" type="slidenum">
              <a:rPr lang="en-GB" smtClean="0"/>
              <a:t>3</a:t>
            </a:fld>
            <a:endParaRPr lang="en-GB"/>
          </a:p>
        </p:txBody>
      </p:sp>
    </p:spTree>
    <p:extLst>
      <p:ext uri="{BB962C8B-B14F-4D97-AF65-F5344CB8AC3E}">
        <p14:creationId xmlns:p14="http://schemas.microsoft.com/office/powerpoint/2010/main" val="2111971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Reaffirm link to the exercise</a:t>
            </a:r>
            <a:r>
              <a:rPr lang="en-GB" baseline="0" dirty="0"/>
              <a:t> they completed after the ‘fed-in facts’ activity- outlining the skills they needed to complete that task. They were unconsciously competent- students begin with unconscious competence- we must move them up the pyramid.</a:t>
            </a:r>
            <a:endParaRPr lang="en-GB" dirty="0"/>
          </a:p>
        </p:txBody>
      </p:sp>
      <p:sp>
        <p:nvSpPr>
          <p:cNvPr id="4" name="Slide Number Placeholder 3"/>
          <p:cNvSpPr>
            <a:spLocks noGrp="1"/>
          </p:cNvSpPr>
          <p:nvPr>
            <p:ph type="sldNum" sz="quarter" idx="10"/>
          </p:nvPr>
        </p:nvSpPr>
        <p:spPr/>
        <p:txBody>
          <a:bodyPr/>
          <a:lstStyle/>
          <a:p>
            <a:fld id="{39B2B8B5-329D-41B9-AC84-21F121010435}" type="slidenum">
              <a:rPr lang="en-GB" smtClean="0"/>
              <a:t>13</a:t>
            </a:fld>
            <a:endParaRPr lang="en-GB"/>
          </a:p>
        </p:txBody>
      </p:sp>
    </p:spTree>
    <p:extLst>
      <p:ext uri="{BB962C8B-B14F-4D97-AF65-F5344CB8AC3E}">
        <p14:creationId xmlns:p14="http://schemas.microsoft.com/office/powerpoint/2010/main" val="1898653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examples – any not sure about?</a:t>
            </a:r>
          </a:p>
          <a:p>
            <a:r>
              <a:rPr lang="en-GB" dirty="0"/>
              <a:t>Hand out / electronic copy</a:t>
            </a:r>
          </a:p>
          <a:p>
            <a:r>
              <a:rPr lang="en-GB" dirty="0"/>
              <a:t>Complete an activity to try a couple</a:t>
            </a:r>
          </a:p>
        </p:txBody>
      </p:sp>
      <p:sp>
        <p:nvSpPr>
          <p:cNvPr id="4" name="Slide Number Placeholder 3"/>
          <p:cNvSpPr>
            <a:spLocks noGrp="1"/>
          </p:cNvSpPr>
          <p:nvPr>
            <p:ph type="sldNum" sz="quarter" idx="10"/>
          </p:nvPr>
        </p:nvSpPr>
        <p:spPr/>
        <p:txBody>
          <a:bodyPr/>
          <a:lstStyle/>
          <a:p>
            <a:fld id="{39B2B8B5-329D-41B9-AC84-21F121010435}" type="slidenum">
              <a:rPr lang="en-GB" smtClean="0"/>
              <a:t>14</a:t>
            </a:fld>
            <a:endParaRPr lang="en-GB"/>
          </a:p>
        </p:txBody>
      </p:sp>
    </p:spTree>
    <p:extLst>
      <p:ext uri="{BB962C8B-B14F-4D97-AF65-F5344CB8AC3E}">
        <p14:creationId xmlns:p14="http://schemas.microsoft.com/office/powerpoint/2010/main" val="3178624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teachers incorporate into a display to make a pictorial representation in the classroom. Children become familiar with them so getting into groups (after practice) is not disruptive.</a:t>
            </a:r>
          </a:p>
        </p:txBody>
      </p:sp>
      <p:sp>
        <p:nvSpPr>
          <p:cNvPr id="4" name="Slide Number Placeholder 3"/>
          <p:cNvSpPr>
            <a:spLocks noGrp="1"/>
          </p:cNvSpPr>
          <p:nvPr>
            <p:ph type="sldNum" sz="quarter" idx="5"/>
          </p:nvPr>
        </p:nvSpPr>
        <p:spPr/>
        <p:txBody>
          <a:bodyPr/>
          <a:lstStyle/>
          <a:p>
            <a:fld id="{D991E417-A3B1-4037-B39A-A9EE816432E2}" type="slidenum">
              <a:rPr lang="en-GB" smtClean="0"/>
              <a:t>15</a:t>
            </a:fld>
            <a:endParaRPr lang="en-GB"/>
          </a:p>
        </p:txBody>
      </p:sp>
    </p:spTree>
    <p:extLst>
      <p:ext uri="{BB962C8B-B14F-4D97-AF65-F5344CB8AC3E}">
        <p14:creationId xmlns:p14="http://schemas.microsoft.com/office/powerpoint/2010/main" val="1938577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me, the first, most important thing to establish was listening.  Passive, didn’t listen to each other, switch off. </a:t>
            </a:r>
          </a:p>
          <a:p>
            <a:r>
              <a:rPr lang="en-GB" dirty="0"/>
              <a:t>One a week we introduced them.  Now included in school guidelines.  This was alongside grouping strategies.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27FCFC-505F-4DDF-AFAB-2E1F850BC0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932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08e8b6dd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08e8b6dd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12937"/>
                </a:solidFill>
                <a:latin typeface="Source Code Pro"/>
                <a:ea typeface="Source Code Pro"/>
                <a:cs typeface="Source Code Pro"/>
                <a:sym typeface="Source Code Pro"/>
              </a:rPr>
              <a:t>“Talk is taken for granted,” a belief among some that “talking” is natural… Often, that’s not a conscious thought but, you can see it in action when teachers give children discussion or group work tasks without any training on how to structure those conversations.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467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8CD494-380C-4F71-A0EE-655DF5EC549D}" type="slidenum">
              <a:rPr lang="en-GB" smtClean="0"/>
              <a:t>23</a:t>
            </a:fld>
            <a:endParaRPr lang="en-GB"/>
          </a:p>
        </p:txBody>
      </p:sp>
    </p:spTree>
    <p:extLst>
      <p:ext uri="{BB962C8B-B14F-4D97-AF65-F5344CB8AC3E}">
        <p14:creationId xmlns:p14="http://schemas.microsoft.com/office/powerpoint/2010/main" val="1730205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08e8b6dd6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08e8b6dd6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08e8b6dd6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08e8b6dd6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91E417-A3B1-4037-B39A-A9EE816432E2}" type="slidenum">
              <a:rPr lang="en-GB" smtClean="0"/>
              <a:t>26</a:t>
            </a:fld>
            <a:endParaRPr lang="en-GB"/>
          </a:p>
        </p:txBody>
      </p:sp>
    </p:spTree>
    <p:extLst>
      <p:ext uri="{BB962C8B-B14F-4D97-AF65-F5344CB8AC3E}">
        <p14:creationId xmlns:p14="http://schemas.microsoft.com/office/powerpoint/2010/main" val="1862888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ffa1df9ce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ffa1df9ce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D20F21-FA39-4D31-9231-8FDA28DA6526}" type="slidenum">
              <a:rPr lang="en-GB" smtClean="0"/>
              <a:t>4</a:t>
            </a:fld>
            <a:endParaRPr lang="en-GB"/>
          </a:p>
        </p:txBody>
      </p:sp>
    </p:spTree>
    <p:extLst>
      <p:ext uri="{BB962C8B-B14F-4D97-AF65-F5344CB8AC3E}">
        <p14:creationId xmlns:p14="http://schemas.microsoft.com/office/powerpoint/2010/main" val="4261010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08e8b6dd63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08e8b6dd6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8CD494-380C-4F71-A0EE-655DF5EC549D}" type="slidenum">
              <a:rPr lang="en-GB" smtClean="0"/>
              <a:t>29</a:t>
            </a:fld>
            <a:endParaRPr lang="en-GB"/>
          </a:p>
        </p:txBody>
      </p:sp>
    </p:spTree>
    <p:extLst>
      <p:ext uri="{BB962C8B-B14F-4D97-AF65-F5344CB8AC3E}">
        <p14:creationId xmlns:p14="http://schemas.microsoft.com/office/powerpoint/2010/main" val="894048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8CD494-380C-4F71-A0EE-655DF5EC549D}" type="slidenum">
              <a:rPr lang="en-GB" smtClean="0"/>
              <a:t>32</a:t>
            </a:fld>
            <a:endParaRPr lang="en-GB"/>
          </a:p>
        </p:txBody>
      </p:sp>
    </p:spTree>
    <p:extLst>
      <p:ext uri="{BB962C8B-B14F-4D97-AF65-F5344CB8AC3E}">
        <p14:creationId xmlns:p14="http://schemas.microsoft.com/office/powerpoint/2010/main" val="1403925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ffa1df9cea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ffa1df9cea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8CD494-380C-4F71-A0EE-655DF5EC549D}" type="slidenum">
              <a:rPr lang="en-GB" smtClean="0"/>
              <a:t>35</a:t>
            </a:fld>
            <a:endParaRPr lang="en-GB"/>
          </a:p>
        </p:txBody>
      </p:sp>
    </p:spTree>
    <p:extLst>
      <p:ext uri="{BB962C8B-B14F-4D97-AF65-F5344CB8AC3E}">
        <p14:creationId xmlns:p14="http://schemas.microsoft.com/office/powerpoint/2010/main" val="883842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A4B68C9-97FB-4458-B32F-57285A769D3B}" type="slidenum">
              <a:rPr lang="en-GB" smtClean="0"/>
              <a:t>39</a:t>
            </a:fld>
            <a:endParaRPr lang="en-GB"/>
          </a:p>
        </p:txBody>
      </p:sp>
    </p:spTree>
    <p:extLst>
      <p:ext uri="{BB962C8B-B14F-4D97-AF65-F5344CB8AC3E}">
        <p14:creationId xmlns:p14="http://schemas.microsoft.com/office/powerpoint/2010/main" val="181812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a:t>
            </a:r>
            <a:r>
              <a:rPr lang="en-GB" baseline="0" dirty="0"/>
              <a:t> is a dialogic classroom? A dialogic classroom is quite simply, one in which there is dialogic teaching- a pedagogy which emphasises the power of classroom talk to extend students thinking and understanding. The term dialogic teaching has been employed by many but most notably by Robin Alexander in his </a:t>
            </a:r>
            <a:r>
              <a:rPr lang="en-GB" i="1" baseline="0" dirty="0"/>
              <a:t>Towards Dialogic Teaching</a:t>
            </a:r>
            <a:r>
              <a:rPr lang="en-GB" i="0" baseline="0" dirty="0"/>
              <a:t>. You are going to work with your colleagues to create a shared definition of dialogic teaching- negotiate and develop your understanding together. </a:t>
            </a:r>
            <a:endParaRPr lang="en-GB" dirty="0"/>
          </a:p>
        </p:txBody>
      </p:sp>
      <p:sp>
        <p:nvSpPr>
          <p:cNvPr id="4" name="Slide Number Placeholder 3"/>
          <p:cNvSpPr>
            <a:spLocks noGrp="1"/>
          </p:cNvSpPr>
          <p:nvPr>
            <p:ph type="sldNum" sz="quarter" idx="10"/>
          </p:nvPr>
        </p:nvSpPr>
        <p:spPr/>
        <p:txBody>
          <a:bodyPr/>
          <a:lstStyle/>
          <a:p>
            <a:fld id="{618CD494-380C-4F71-A0EE-655DF5EC549D}" type="slidenum">
              <a:rPr lang="en-GB" smtClean="0"/>
              <a:t>6</a:t>
            </a:fld>
            <a:endParaRPr lang="en-GB"/>
          </a:p>
        </p:txBody>
      </p:sp>
    </p:spTree>
    <p:extLst>
      <p:ext uri="{BB962C8B-B14F-4D97-AF65-F5344CB8AC3E}">
        <p14:creationId xmlns:p14="http://schemas.microsoft.com/office/powerpoint/2010/main" val="591562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9B2B8B5-329D-41B9-AC84-21F121010435}" type="slidenum">
              <a:rPr lang="en-GB" smtClean="0"/>
              <a:t>7</a:t>
            </a:fld>
            <a:endParaRPr lang="en-GB"/>
          </a:p>
        </p:txBody>
      </p:sp>
    </p:spTree>
    <p:extLst>
      <p:ext uri="{BB962C8B-B14F-4D97-AF65-F5344CB8AC3E}">
        <p14:creationId xmlns:p14="http://schemas.microsoft.com/office/powerpoint/2010/main" val="1811485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skills did</a:t>
            </a:r>
            <a:r>
              <a:rPr lang="en-GB" baseline="0" dirty="0"/>
              <a:t> you need to be able to do this? Think about them in terms of the four strands</a:t>
            </a:r>
            <a:endParaRPr lang="en-GB" dirty="0"/>
          </a:p>
        </p:txBody>
      </p:sp>
      <p:sp>
        <p:nvSpPr>
          <p:cNvPr id="4" name="Slide Number Placeholder 3"/>
          <p:cNvSpPr>
            <a:spLocks noGrp="1"/>
          </p:cNvSpPr>
          <p:nvPr>
            <p:ph type="sldNum" sz="quarter" idx="10"/>
          </p:nvPr>
        </p:nvSpPr>
        <p:spPr/>
        <p:txBody>
          <a:bodyPr/>
          <a:lstStyle/>
          <a:p>
            <a:fld id="{39B2B8B5-329D-41B9-AC84-21F121010435}" type="slidenum">
              <a:rPr lang="en-GB" smtClean="0"/>
              <a:t>8</a:t>
            </a:fld>
            <a:endParaRPr lang="en-GB"/>
          </a:p>
        </p:txBody>
      </p:sp>
    </p:spTree>
    <p:extLst>
      <p:ext uri="{BB962C8B-B14F-4D97-AF65-F5344CB8AC3E}">
        <p14:creationId xmlns:p14="http://schemas.microsoft.com/office/powerpoint/2010/main" val="1714475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04C9AA-53F3-4C78-B686-267AE0AEC74E}" type="slidenum">
              <a:rPr lang="en-GB" smtClean="0"/>
              <a:t>9</a:t>
            </a:fld>
            <a:endParaRPr lang="en-GB"/>
          </a:p>
        </p:txBody>
      </p:sp>
      <p:sp>
        <p:nvSpPr>
          <p:cNvPr id="5" name="Date Placeholder 4"/>
          <p:cNvSpPr>
            <a:spLocks noGrp="1"/>
          </p:cNvSpPr>
          <p:nvPr>
            <p:ph type="dt" idx="11"/>
          </p:nvPr>
        </p:nvSpPr>
        <p:spPr/>
        <p:txBody>
          <a:bodyPr/>
          <a:lstStyle/>
          <a:p>
            <a:r>
              <a:rPr lang="en-GB"/>
              <a:t>22/09/2017</a:t>
            </a:r>
          </a:p>
        </p:txBody>
      </p:sp>
    </p:spTree>
    <p:extLst>
      <p:ext uri="{BB962C8B-B14F-4D97-AF65-F5344CB8AC3E}">
        <p14:creationId xmlns:p14="http://schemas.microsoft.com/office/powerpoint/2010/main" val="1000155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Re-emphasise</a:t>
            </a:r>
            <a:r>
              <a:rPr lang="en-GB" baseline="0" dirty="0"/>
              <a:t> the link between learning </a:t>
            </a:r>
            <a:r>
              <a:rPr lang="en-GB" i="1" baseline="0" dirty="0"/>
              <a:t>to </a:t>
            </a:r>
            <a:r>
              <a:rPr lang="en-GB" i="0" baseline="0" dirty="0"/>
              <a:t>and </a:t>
            </a:r>
            <a:r>
              <a:rPr lang="en-GB" i="1" baseline="0" dirty="0"/>
              <a:t>through </a:t>
            </a:r>
            <a:r>
              <a:rPr lang="en-GB" i="0" baseline="0" dirty="0"/>
              <a:t>talk- to thrive in a dialogic classroom (learning </a:t>
            </a:r>
            <a:r>
              <a:rPr lang="en-GB" i="1" baseline="0" dirty="0"/>
              <a:t>through</a:t>
            </a:r>
            <a:r>
              <a:rPr lang="en-GB" i="0" baseline="0" dirty="0"/>
              <a:t> talk) you must also have the skills </a:t>
            </a:r>
            <a:r>
              <a:rPr lang="en-GB" i="1" baseline="0" dirty="0"/>
              <a:t>to </a:t>
            </a:r>
            <a:r>
              <a:rPr lang="en-GB" i="0" baseline="0" dirty="0"/>
              <a:t>talk- which is why we must teach </a:t>
            </a:r>
            <a:r>
              <a:rPr lang="en-GB" i="0" baseline="0" dirty="0" err="1"/>
              <a:t>oracy</a:t>
            </a:r>
            <a:r>
              <a:rPr lang="en-GB" i="0" baseline="0" dirty="0"/>
              <a:t>.</a:t>
            </a:r>
            <a:endParaRPr lang="en-GB" dirty="0"/>
          </a:p>
        </p:txBody>
      </p:sp>
      <p:sp>
        <p:nvSpPr>
          <p:cNvPr id="4" name="Slide Number Placeholder 3"/>
          <p:cNvSpPr>
            <a:spLocks noGrp="1"/>
          </p:cNvSpPr>
          <p:nvPr>
            <p:ph type="sldNum" sz="quarter" idx="10"/>
          </p:nvPr>
        </p:nvSpPr>
        <p:spPr/>
        <p:txBody>
          <a:bodyPr/>
          <a:lstStyle/>
          <a:p>
            <a:fld id="{618CD494-380C-4F71-A0EE-655DF5EC549D}" type="slidenum">
              <a:rPr lang="en-GB" smtClean="0"/>
              <a:t>10</a:t>
            </a:fld>
            <a:endParaRPr lang="en-GB"/>
          </a:p>
        </p:txBody>
      </p:sp>
    </p:spTree>
    <p:extLst>
      <p:ext uri="{BB962C8B-B14F-4D97-AF65-F5344CB8AC3E}">
        <p14:creationId xmlns:p14="http://schemas.microsoft.com/office/powerpoint/2010/main" val="344125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a:t>
            </a:r>
            <a:r>
              <a:rPr lang="en-GB" baseline="0" dirty="0"/>
              <a:t> that dialogic teaching relates to the interactions between teachers and students, as well as students themselves. Explain that we are focusing on student- student relationships but that this will have implications for the way you as teachers interact with students.</a:t>
            </a:r>
            <a:endParaRPr lang="en-GB" dirty="0"/>
          </a:p>
        </p:txBody>
      </p:sp>
      <p:sp>
        <p:nvSpPr>
          <p:cNvPr id="4" name="Slide Number Placeholder 3"/>
          <p:cNvSpPr>
            <a:spLocks noGrp="1"/>
          </p:cNvSpPr>
          <p:nvPr>
            <p:ph type="sldNum" sz="quarter" idx="10"/>
          </p:nvPr>
        </p:nvSpPr>
        <p:spPr/>
        <p:txBody>
          <a:bodyPr/>
          <a:lstStyle/>
          <a:p>
            <a:fld id="{39B2B8B5-329D-41B9-AC84-21F121010435}" type="slidenum">
              <a:rPr lang="en-GB" smtClean="0"/>
              <a:t>11</a:t>
            </a:fld>
            <a:endParaRPr lang="en-GB"/>
          </a:p>
        </p:txBody>
      </p:sp>
    </p:spTree>
    <p:extLst>
      <p:ext uri="{BB962C8B-B14F-4D97-AF65-F5344CB8AC3E}">
        <p14:creationId xmlns:p14="http://schemas.microsoft.com/office/powerpoint/2010/main" val="2924085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8CD494-380C-4F71-A0EE-655DF5EC549D}" type="slidenum">
              <a:rPr lang="en-GB" smtClean="0"/>
              <a:t>12</a:t>
            </a:fld>
            <a:endParaRPr lang="en-GB"/>
          </a:p>
        </p:txBody>
      </p:sp>
    </p:spTree>
    <p:extLst>
      <p:ext uri="{BB962C8B-B14F-4D97-AF65-F5344CB8AC3E}">
        <p14:creationId xmlns:p14="http://schemas.microsoft.com/office/powerpoint/2010/main" val="2970079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0C571-F025-48D7-900E-CEA286373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BF3FEF5-B5B3-4C9F-8504-36804590A4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7FA1EDE-F455-461C-9131-E4E09DAB3BF8}"/>
              </a:ext>
            </a:extLst>
          </p:cNvPr>
          <p:cNvSpPr>
            <a:spLocks noGrp="1"/>
          </p:cNvSpPr>
          <p:nvPr>
            <p:ph type="dt" sz="half" idx="10"/>
          </p:nvPr>
        </p:nvSpPr>
        <p:spPr/>
        <p:txBody>
          <a:bodyPr/>
          <a:lstStyle/>
          <a:p>
            <a:fld id="{EB84A715-9747-4BFD-B18A-3B866D80F875}" type="datetimeFigureOut">
              <a:rPr lang="en-GB" smtClean="0"/>
              <a:t>04/12/2023</a:t>
            </a:fld>
            <a:endParaRPr lang="en-GB"/>
          </a:p>
        </p:txBody>
      </p:sp>
      <p:sp>
        <p:nvSpPr>
          <p:cNvPr id="5" name="Footer Placeholder 4">
            <a:extLst>
              <a:ext uri="{FF2B5EF4-FFF2-40B4-BE49-F238E27FC236}">
                <a16:creationId xmlns:a16="http://schemas.microsoft.com/office/drawing/2014/main" id="{3CD34DE3-DD24-47D3-8F30-F7A39EC478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CDE095-58A9-4760-B5DC-A3577EE5D37B}"/>
              </a:ext>
            </a:extLst>
          </p:cNvPr>
          <p:cNvSpPr>
            <a:spLocks noGrp="1"/>
          </p:cNvSpPr>
          <p:nvPr>
            <p:ph type="sldNum" sz="quarter" idx="12"/>
          </p:nvPr>
        </p:nvSpPr>
        <p:spPr/>
        <p:txBody>
          <a:bodyPr/>
          <a:lstStyle/>
          <a:p>
            <a:fld id="{8950515A-02B7-4B06-9656-A85E51BFAB41}" type="slidenum">
              <a:rPr lang="en-GB" smtClean="0"/>
              <a:t>‹#›</a:t>
            </a:fld>
            <a:endParaRPr lang="en-GB"/>
          </a:p>
        </p:txBody>
      </p:sp>
    </p:spTree>
    <p:extLst>
      <p:ext uri="{BB962C8B-B14F-4D97-AF65-F5344CB8AC3E}">
        <p14:creationId xmlns:p14="http://schemas.microsoft.com/office/powerpoint/2010/main" val="3588275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4DFF7-2069-4B67-9081-641547618AE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DC540D-5CCB-46DA-91A2-8BF126E27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C5E1C7-B3A6-4BB9-9E5C-10361D638AC5}"/>
              </a:ext>
            </a:extLst>
          </p:cNvPr>
          <p:cNvSpPr>
            <a:spLocks noGrp="1"/>
          </p:cNvSpPr>
          <p:nvPr>
            <p:ph type="dt" sz="half" idx="10"/>
          </p:nvPr>
        </p:nvSpPr>
        <p:spPr/>
        <p:txBody>
          <a:bodyPr/>
          <a:lstStyle/>
          <a:p>
            <a:fld id="{EB84A715-9747-4BFD-B18A-3B866D80F875}" type="datetimeFigureOut">
              <a:rPr lang="en-GB" smtClean="0"/>
              <a:t>04/12/2023</a:t>
            </a:fld>
            <a:endParaRPr lang="en-GB"/>
          </a:p>
        </p:txBody>
      </p:sp>
      <p:sp>
        <p:nvSpPr>
          <p:cNvPr id="5" name="Footer Placeholder 4">
            <a:extLst>
              <a:ext uri="{FF2B5EF4-FFF2-40B4-BE49-F238E27FC236}">
                <a16:creationId xmlns:a16="http://schemas.microsoft.com/office/drawing/2014/main" id="{AD0100A6-92F0-4F8A-9128-EFC17E6891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EF7159-AFE0-44E0-9234-B9512EE8A1F0}"/>
              </a:ext>
            </a:extLst>
          </p:cNvPr>
          <p:cNvSpPr>
            <a:spLocks noGrp="1"/>
          </p:cNvSpPr>
          <p:nvPr>
            <p:ph type="sldNum" sz="quarter" idx="12"/>
          </p:nvPr>
        </p:nvSpPr>
        <p:spPr/>
        <p:txBody>
          <a:bodyPr/>
          <a:lstStyle/>
          <a:p>
            <a:fld id="{8950515A-02B7-4B06-9656-A85E51BFAB41}" type="slidenum">
              <a:rPr lang="en-GB" smtClean="0"/>
              <a:t>‹#›</a:t>
            </a:fld>
            <a:endParaRPr lang="en-GB"/>
          </a:p>
        </p:txBody>
      </p:sp>
    </p:spTree>
    <p:extLst>
      <p:ext uri="{BB962C8B-B14F-4D97-AF65-F5344CB8AC3E}">
        <p14:creationId xmlns:p14="http://schemas.microsoft.com/office/powerpoint/2010/main" val="257133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D69995-04F4-4909-A3F2-423481E759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D31782-3CB4-4FEF-9B10-0304884280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F79553-0B44-4967-A3BB-20D67A3F25FD}"/>
              </a:ext>
            </a:extLst>
          </p:cNvPr>
          <p:cNvSpPr>
            <a:spLocks noGrp="1"/>
          </p:cNvSpPr>
          <p:nvPr>
            <p:ph type="dt" sz="half" idx="10"/>
          </p:nvPr>
        </p:nvSpPr>
        <p:spPr/>
        <p:txBody>
          <a:bodyPr/>
          <a:lstStyle/>
          <a:p>
            <a:fld id="{EB84A715-9747-4BFD-B18A-3B866D80F875}" type="datetimeFigureOut">
              <a:rPr lang="en-GB" smtClean="0"/>
              <a:t>04/12/2023</a:t>
            </a:fld>
            <a:endParaRPr lang="en-GB"/>
          </a:p>
        </p:txBody>
      </p:sp>
      <p:sp>
        <p:nvSpPr>
          <p:cNvPr id="5" name="Footer Placeholder 4">
            <a:extLst>
              <a:ext uri="{FF2B5EF4-FFF2-40B4-BE49-F238E27FC236}">
                <a16:creationId xmlns:a16="http://schemas.microsoft.com/office/drawing/2014/main" id="{6B3E1884-0745-4760-A005-184F6FAFFF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925266-C969-480F-9E06-A9FE88189A03}"/>
              </a:ext>
            </a:extLst>
          </p:cNvPr>
          <p:cNvSpPr>
            <a:spLocks noGrp="1"/>
          </p:cNvSpPr>
          <p:nvPr>
            <p:ph type="sldNum" sz="quarter" idx="12"/>
          </p:nvPr>
        </p:nvSpPr>
        <p:spPr/>
        <p:txBody>
          <a:bodyPr/>
          <a:lstStyle/>
          <a:p>
            <a:fld id="{8950515A-02B7-4B06-9656-A85E51BFAB41}" type="slidenum">
              <a:rPr lang="en-GB" smtClean="0"/>
              <a:t>‹#›</a:t>
            </a:fld>
            <a:endParaRPr lang="en-GB"/>
          </a:p>
        </p:txBody>
      </p:sp>
    </p:spTree>
    <p:extLst>
      <p:ext uri="{BB962C8B-B14F-4D97-AF65-F5344CB8AC3E}">
        <p14:creationId xmlns:p14="http://schemas.microsoft.com/office/powerpoint/2010/main" val="2702358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dirty="0"/>
          </a:p>
        </p:txBody>
      </p:sp>
    </p:spTree>
    <p:extLst>
      <p:ext uri="{BB962C8B-B14F-4D97-AF65-F5344CB8AC3E}">
        <p14:creationId xmlns:p14="http://schemas.microsoft.com/office/powerpoint/2010/main" val="1756937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737000" y="1070000"/>
            <a:ext cx="4718000" cy="47180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53532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D65E-7767-4BC0-9B3A-F49C74001A4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2BB1A9B-C356-4290-8B1B-AB8E24AC68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D42EDA9-0289-494A-9BEB-882AAB243F48}"/>
              </a:ext>
            </a:extLst>
          </p:cNvPr>
          <p:cNvSpPr>
            <a:spLocks noGrp="1"/>
          </p:cNvSpPr>
          <p:nvPr>
            <p:ph type="dt" sz="half" idx="10"/>
          </p:nvPr>
        </p:nvSpPr>
        <p:spPr/>
        <p:txBody>
          <a:bodyPr/>
          <a:lstStyle/>
          <a:p>
            <a:fld id="{FC759583-A6B0-4D84-8529-543FA683AF59}" type="datetimeFigureOut">
              <a:rPr lang="en-GB" smtClean="0"/>
              <a:t>04/12/2023</a:t>
            </a:fld>
            <a:endParaRPr lang="en-GB"/>
          </a:p>
        </p:txBody>
      </p:sp>
      <p:sp>
        <p:nvSpPr>
          <p:cNvPr id="5" name="Footer Placeholder 4">
            <a:extLst>
              <a:ext uri="{FF2B5EF4-FFF2-40B4-BE49-F238E27FC236}">
                <a16:creationId xmlns:a16="http://schemas.microsoft.com/office/drawing/2014/main" id="{6AC64DF7-3CE3-460A-96BB-4C7EB3FADA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337BB4-BF07-4FAB-BCDC-9CFC3F408BEF}"/>
              </a:ext>
            </a:extLst>
          </p:cNvPr>
          <p:cNvSpPr>
            <a:spLocks noGrp="1"/>
          </p:cNvSpPr>
          <p:nvPr>
            <p:ph type="sldNum" sz="quarter" idx="12"/>
          </p:nvPr>
        </p:nvSpPr>
        <p:spPr/>
        <p:txBody>
          <a:bodyPr/>
          <a:lstStyle/>
          <a:p>
            <a:fld id="{D69B5B29-7718-4075-869E-3A9880D70BA9}" type="slidenum">
              <a:rPr lang="en-GB" smtClean="0"/>
              <a:t>‹#›</a:t>
            </a:fld>
            <a:endParaRPr lang="en-GB"/>
          </a:p>
        </p:txBody>
      </p:sp>
    </p:spTree>
    <p:extLst>
      <p:ext uri="{BB962C8B-B14F-4D97-AF65-F5344CB8AC3E}">
        <p14:creationId xmlns:p14="http://schemas.microsoft.com/office/powerpoint/2010/main" val="2117065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14A04-9D1D-4A9D-9677-435D6F7D070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30305B7-51DD-494D-89B6-BCFFFE6AD09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D0A7C33-B2C3-4480-9A46-5CEBA86B1D8B}"/>
              </a:ext>
            </a:extLst>
          </p:cNvPr>
          <p:cNvSpPr>
            <a:spLocks noGrp="1"/>
          </p:cNvSpPr>
          <p:nvPr>
            <p:ph type="dt" sz="half" idx="10"/>
          </p:nvPr>
        </p:nvSpPr>
        <p:spPr/>
        <p:txBody>
          <a:bodyPr/>
          <a:lstStyle/>
          <a:p>
            <a:fld id="{FC759583-A6B0-4D84-8529-543FA683AF59}" type="datetimeFigureOut">
              <a:rPr lang="en-GB" smtClean="0"/>
              <a:t>04/12/2023</a:t>
            </a:fld>
            <a:endParaRPr lang="en-GB"/>
          </a:p>
        </p:txBody>
      </p:sp>
      <p:sp>
        <p:nvSpPr>
          <p:cNvPr id="5" name="Footer Placeholder 4">
            <a:extLst>
              <a:ext uri="{FF2B5EF4-FFF2-40B4-BE49-F238E27FC236}">
                <a16:creationId xmlns:a16="http://schemas.microsoft.com/office/drawing/2014/main" id="{75D3A30B-D545-4FD2-B7BB-289CBB6F60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35AF22-69C4-45AE-A936-C851CBD97427}"/>
              </a:ext>
            </a:extLst>
          </p:cNvPr>
          <p:cNvSpPr>
            <a:spLocks noGrp="1"/>
          </p:cNvSpPr>
          <p:nvPr>
            <p:ph type="sldNum" sz="quarter" idx="12"/>
          </p:nvPr>
        </p:nvSpPr>
        <p:spPr/>
        <p:txBody>
          <a:bodyPr/>
          <a:lstStyle/>
          <a:p>
            <a:fld id="{D69B5B29-7718-4075-869E-3A9880D70BA9}" type="slidenum">
              <a:rPr lang="en-GB" smtClean="0"/>
              <a:t>‹#›</a:t>
            </a:fld>
            <a:endParaRPr lang="en-GB"/>
          </a:p>
        </p:txBody>
      </p:sp>
    </p:spTree>
    <p:extLst>
      <p:ext uri="{BB962C8B-B14F-4D97-AF65-F5344CB8AC3E}">
        <p14:creationId xmlns:p14="http://schemas.microsoft.com/office/powerpoint/2010/main" val="101439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ADBD2-DE7F-4FF0-8A1B-6EE74EA977B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B3B4E86-3AA0-4A1F-A687-52A7889798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339D363-16CB-42F3-915E-0216591A2ED1}"/>
              </a:ext>
            </a:extLst>
          </p:cNvPr>
          <p:cNvSpPr>
            <a:spLocks noGrp="1"/>
          </p:cNvSpPr>
          <p:nvPr>
            <p:ph type="dt" sz="half" idx="10"/>
          </p:nvPr>
        </p:nvSpPr>
        <p:spPr/>
        <p:txBody>
          <a:bodyPr/>
          <a:lstStyle/>
          <a:p>
            <a:fld id="{FC759583-A6B0-4D84-8529-543FA683AF59}" type="datetimeFigureOut">
              <a:rPr lang="en-GB" smtClean="0"/>
              <a:t>04/12/2023</a:t>
            </a:fld>
            <a:endParaRPr lang="en-GB"/>
          </a:p>
        </p:txBody>
      </p:sp>
      <p:sp>
        <p:nvSpPr>
          <p:cNvPr id="5" name="Footer Placeholder 4">
            <a:extLst>
              <a:ext uri="{FF2B5EF4-FFF2-40B4-BE49-F238E27FC236}">
                <a16:creationId xmlns:a16="http://schemas.microsoft.com/office/drawing/2014/main" id="{177F01FB-6444-4E4B-AFC5-E8F949BBAF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CB65D8-5CE7-4376-AC6D-A86288FAF6AF}"/>
              </a:ext>
            </a:extLst>
          </p:cNvPr>
          <p:cNvSpPr>
            <a:spLocks noGrp="1"/>
          </p:cNvSpPr>
          <p:nvPr>
            <p:ph type="sldNum" sz="quarter" idx="12"/>
          </p:nvPr>
        </p:nvSpPr>
        <p:spPr/>
        <p:txBody>
          <a:bodyPr/>
          <a:lstStyle/>
          <a:p>
            <a:fld id="{D69B5B29-7718-4075-869E-3A9880D70BA9}" type="slidenum">
              <a:rPr lang="en-GB" smtClean="0"/>
              <a:t>‹#›</a:t>
            </a:fld>
            <a:endParaRPr lang="en-GB"/>
          </a:p>
        </p:txBody>
      </p:sp>
    </p:spTree>
    <p:extLst>
      <p:ext uri="{BB962C8B-B14F-4D97-AF65-F5344CB8AC3E}">
        <p14:creationId xmlns:p14="http://schemas.microsoft.com/office/powerpoint/2010/main" val="2924023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D84B-FB9F-4153-84B1-105BBE88C3B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709E8BF-90F4-47E5-B15B-285AF76D6DA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6DE7345-0EF4-45AA-A5EC-4797FDCF00D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E4CB22B-3F0A-4807-A5F8-E18768D2B804}"/>
              </a:ext>
            </a:extLst>
          </p:cNvPr>
          <p:cNvSpPr>
            <a:spLocks noGrp="1"/>
          </p:cNvSpPr>
          <p:nvPr>
            <p:ph type="dt" sz="half" idx="10"/>
          </p:nvPr>
        </p:nvSpPr>
        <p:spPr/>
        <p:txBody>
          <a:bodyPr/>
          <a:lstStyle/>
          <a:p>
            <a:fld id="{FC759583-A6B0-4D84-8529-543FA683AF59}" type="datetimeFigureOut">
              <a:rPr lang="en-GB" smtClean="0"/>
              <a:t>04/12/2023</a:t>
            </a:fld>
            <a:endParaRPr lang="en-GB"/>
          </a:p>
        </p:txBody>
      </p:sp>
      <p:sp>
        <p:nvSpPr>
          <p:cNvPr id="6" name="Footer Placeholder 5">
            <a:extLst>
              <a:ext uri="{FF2B5EF4-FFF2-40B4-BE49-F238E27FC236}">
                <a16:creationId xmlns:a16="http://schemas.microsoft.com/office/drawing/2014/main" id="{F77176F3-DB56-4181-B8EA-0DE46ADD55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6A4C41-C81D-4555-8325-0EF3C4973E3B}"/>
              </a:ext>
            </a:extLst>
          </p:cNvPr>
          <p:cNvSpPr>
            <a:spLocks noGrp="1"/>
          </p:cNvSpPr>
          <p:nvPr>
            <p:ph type="sldNum" sz="quarter" idx="12"/>
          </p:nvPr>
        </p:nvSpPr>
        <p:spPr/>
        <p:txBody>
          <a:bodyPr/>
          <a:lstStyle/>
          <a:p>
            <a:fld id="{D69B5B29-7718-4075-869E-3A9880D70BA9}" type="slidenum">
              <a:rPr lang="en-GB" smtClean="0"/>
              <a:t>‹#›</a:t>
            </a:fld>
            <a:endParaRPr lang="en-GB"/>
          </a:p>
        </p:txBody>
      </p:sp>
    </p:spTree>
    <p:extLst>
      <p:ext uri="{BB962C8B-B14F-4D97-AF65-F5344CB8AC3E}">
        <p14:creationId xmlns:p14="http://schemas.microsoft.com/office/powerpoint/2010/main" val="1449659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493B1-985B-43EE-A909-5361DB5C0E8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B0AA86C-2B44-4017-B055-B1E0898A06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9C8EF08-B823-4731-AD09-CE9060F5863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7DEB338-92D7-46F1-A245-A07EC4752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8A7EC0E-0CB1-49E1-972A-D4CF46E099A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F8B33A3-DE7E-4043-97FB-BDFC494ADC3F}"/>
              </a:ext>
            </a:extLst>
          </p:cNvPr>
          <p:cNvSpPr>
            <a:spLocks noGrp="1"/>
          </p:cNvSpPr>
          <p:nvPr>
            <p:ph type="dt" sz="half" idx="10"/>
          </p:nvPr>
        </p:nvSpPr>
        <p:spPr/>
        <p:txBody>
          <a:bodyPr/>
          <a:lstStyle/>
          <a:p>
            <a:fld id="{FC759583-A6B0-4D84-8529-543FA683AF59}" type="datetimeFigureOut">
              <a:rPr lang="en-GB" smtClean="0"/>
              <a:t>04/12/2023</a:t>
            </a:fld>
            <a:endParaRPr lang="en-GB"/>
          </a:p>
        </p:txBody>
      </p:sp>
      <p:sp>
        <p:nvSpPr>
          <p:cNvPr id="8" name="Footer Placeholder 7">
            <a:extLst>
              <a:ext uri="{FF2B5EF4-FFF2-40B4-BE49-F238E27FC236}">
                <a16:creationId xmlns:a16="http://schemas.microsoft.com/office/drawing/2014/main" id="{6ED24A20-4CE3-49E6-AC88-253F13BEA8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DDED9FE-6AD1-4005-B160-F1833CB708ED}"/>
              </a:ext>
            </a:extLst>
          </p:cNvPr>
          <p:cNvSpPr>
            <a:spLocks noGrp="1"/>
          </p:cNvSpPr>
          <p:nvPr>
            <p:ph type="sldNum" sz="quarter" idx="12"/>
          </p:nvPr>
        </p:nvSpPr>
        <p:spPr/>
        <p:txBody>
          <a:bodyPr/>
          <a:lstStyle/>
          <a:p>
            <a:fld id="{D69B5B29-7718-4075-869E-3A9880D70BA9}" type="slidenum">
              <a:rPr lang="en-GB" smtClean="0"/>
              <a:t>‹#›</a:t>
            </a:fld>
            <a:endParaRPr lang="en-GB"/>
          </a:p>
        </p:txBody>
      </p:sp>
    </p:spTree>
    <p:extLst>
      <p:ext uri="{BB962C8B-B14F-4D97-AF65-F5344CB8AC3E}">
        <p14:creationId xmlns:p14="http://schemas.microsoft.com/office/powerpoint/2010/main" val="3791891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4D47F-B2F7-4FB1-94E6-F8A4BA68044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EEC5E75-7D6F-411E-8A78-A7FE9D23AAFE}"/>
              </a:ext>
            </a:extLst>
          </p:cNvPr>
          <p:cNvSpPr>
            <a:spLocks noGrp="1"/>
          </p:cNvSpPr>
          <p:nvPr>
            <p:ph type="dt" sz="half" idx="10"/>
          </p:nvPr>
        </p:nvSpPr>
        <p:spPr/>
        <p:txBody>
          <a:bodyPr/>
          <a:lstStyle/>
          <a:p>
            <a:fld id="{FC759583-A6B0-4D84-8529-543FA683AF59}" type="datetimeFigureOut">
              <a:rPr lang="en-GB" smtClean="0"/>
              <a:t>04/12/2023</a:t>
            </a:fld>
            <a:endParaRPr lang="en-GB"/>
          </a:p>
        </p:txBody>
      </p:sp>
      <p:sp>
        <p:nvSpPr>
          <p:cNvPr id="4" name="Footer Placeholder 3">
            <a:extLst>
              <a:ext uri="{FF2B5EF4-FFF2-40B4-BE49-F238E27FC236}">
                <a16:creationId xmlns:a16="http://schemas.microsoft.com/office/drawing/2014/main" id="{4F8AE006-D75B-45F4-8C23-6D2A9389AFD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C17698-9E9A-4396-8889-D2A960C82FFF}"/>
              </a:ext>
            </a:extLst>
          </p:cNvPr>
          <p:cNvSpPr>
            <a:spLocks noGrp="1"/>
          </p:cNvSpPr>
          <p:nvPr>
            <p:ph type="sldNum" sz="quarter" idx="12"/>
          </p:nvPr>
        </p:nvSpPr>
        <p:spPr/>
        <p:txBody>
          <a:bodyPr/>
          <a:lstStyle/>
          <a:p>
            <a:fld id="{D69B5B29-7718-4075-869E-3A9880D70BA9}" type="slidenum">
              <a:rPr lang="en-GB" smtClean="0"/>
              <a:t>‹#›</a:t>
            </a:fld>
            <a:endParaRPr lang="en-GB"/>
          </a:p>
        </p:txBody>
      </p:sp>
    </p:spTree>
    <p:extLst>
      <p:ext uri="{BB962C8B-B14F-4D97-AF65-F5344CB8AC3E}">
        <p14:creationId xmlns:p14="http://schemas.microsoft.com/office/powerpoint/2010/main" val="3195472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124B1-9A0D-496F-B6F9-74AE27BB13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09CD4F-8DC4-4A0F-9C2B-DF99CFA36A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F42AE0-1A0A-4B1A-9E58-0FF37401072E}"/>
              </a:ext>
            </a:extLst>
          </p:cNvPr>
          <p:cNvSpPr>
            <a:spLocks noGrp="1"/>
          </p:cNvSpPr>
          <p:nvPr>
            <p:ph type="dt" sz="half" idx="10"/>
          </p:nvPr>
        </p:nvSpPr>
        <p:spPr/>
        <p:txBody>
          <a:bodyPr/>
          <a:lstStyle/>
          <a:p>
            <a:fld id="{EB84A715-9747-4BFD-B18A-3B866D80F875}" type="datetimeFigureOut">
              <a:rPr lang="en-GB" smtClean="0"/>
              <a:t>04/12/2023</a:t>
            </a:fld>
            <a:endParaRPr lang="en-GB"/>
          </a:p>
        </p:txBody>
      </p:sp>
      <p:sp>
        <p:nvSpPr>
          <p:cNvPr id="5" name="Footer Placeholder 4">
            <a:extLst>
              <a:ext uri="{FF2B5EF4-FFF2-40B4-BE49-F238E27FC236}">
                <a16:creationId xmlns:a16="http://schemas.microsoft.com/office/drawing/2014/main" id="{145E9A19-D184-47B3-9D9C-0F748C9945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E19210-4FC3-4284-870F-DEC2F9724D69}"/>
              </a:ext>
            </a:extLst>
          </p:cNvPr>
          <p:cNvSpPr>
            <a:spLocks noGrp="1"/>
          </p:cNvSpPr>
          <p:nvPr>
            <p:ph type="sldNum" sz="quarter" idx="12"/>
          </p:nvPr>
        </p:nvSpPr>
        <p:spPr/>
        <p:txBody>
          <a:bodyPr/>
          <a:lstStyle/>
          <a:p>
            <a:fld id="{8950515A-02B7-4B06-9656-A85E51BFAB41}" type="slidenum">
              <a:rPr lang="en-GB" smtClean="0"/>
              <a:t>‹#›</a:t>
            </a:fld>
            <a:endParaRPr lang="en-GB"/>
          </a:p>
        </p:txBody>
      </p:sp>
    </p:spTree>
    <p:extLst>
      <p:ext uri="{BB962C8B-B14F-4D97-AF65-F5344CB8AC3E}">
        <p14:creationId xmlns:p14="http://schemas.microsoft.com/office/powerpoint/2010/main" val="3296356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DD535-54E0-42BB-BC0C-E977FFE8C8DA}"/>
              </a:ext>
            </a:extLst>
          </p:cNvPr>
          <p:cNvSpPr>
            <a:spLocks noGrp="1"/>
          </p:cNvSpPr>
          <p:nvPr>
            <p:ph type="dt" sz="half" idx="10"/>
          </p:nvPr>
        </p:nvSpPr>
        <p:spPr/>
        <p:txBody>
          <a:bodyPr/>
          <a:lstStyle/>
          <a:p>
            <a:fld id="{FC759583-A6B0-4D84-8529-543FA683AF59}" type="datetimeFigureOut">
              <a:rPr lang="en-GB" smtClean="0"/>
              <a:t>04/12/2023</a:t>
            </a:fld>
            <a:endParaRPr lang="en-GB"/>
          </a:p>
        </p:txBody>
      </p:sp>
      <p:sp>
        <p:nvSpPr>
          <p:cNvPr id="3" name="Footer Placeholder 2">
            <a:extLst>
              <a:ext uri="{FF2B5EF4-FFF2-40B4-BE49-F238E27FC236}">
                <a16:creationId xmlns:a16="http://schemas.microsoft.com/office/drawing/2014/main" id="{1C746ED3-A8A7-4F52-B8FC-8DC5D802F90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40D1D26-4115-4984-A706-6ADE58F9889C}"/>
              </a:ext>
            </a:extLst>
          </p:cNvPr>
          <p:cNvSpPr>
            <a:spLocks noGrp="1"/>
          </p:cNvSpPr>
          <p:nvPr>
            <p:ph type="sldNum" sz="quarter" idx="12"/>
          </p:nvPr>
        </p:nvSpPr>
        <p:spPr/>
        <p:txBody>
          <a:bodyPr/>
          <a:lstStyle/>
          <a:p>
            <a:fld id="{D69B5B29-7718-4075-869E-3A9880D70BA9}" type="slidenum">
              <a:rPr lang="en-GB" smtClean="0"/>
              <a:t>‹#›</a:t>
            </a:fld>
            <a:endParaRPr lang="en-GB"/>
          </a:p>
        </p:txBody>
      </p:sp>
    </p:spTree>
    <p:extLst>
      <p:ext uri="{BB962C8B-B14F-4D97-AF65-F5344CB8AC3E}">
        <p14:creationId xmlns:p14="http://schemas.microsoft.com/office/powerpoint/2010/main" val="160448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81FA-13ED-4CF3-8F5F-0FED2A592B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4AA90F5-072F-4BDC-BC43-124C3A7E0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184184E-6228-4651-8FEB-77818ECC54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690E75-CAC7-4321-86D0-458D0B552828}"/>
              </a:ext>
            </a:extLst>
          </p:cNvPr>
          <p:cNvSpPr>
            <a:spLocks noGrp="1"/>
          </p:cNvSpPr>
          <p:nvPr>
            <p:ph type="dt" sz="half" idx="10"/>
          </p:nvPr>
        </p:nvSpPr>
        <p:spPr/>
        <p:txBody>
          <a:bodyPr/>
          <a:lstStyle/>
          <a:p>
            <a:fld id="{FC759583-A6B0-4D84-8529-543FA683AF59}" type="datetimeFigureOut">
              <a:rPr lang="en-GB" smtClean="0"/>
              <a:t>04/12/2023</a:t>
            </a:fld>
            <a:endParaRPr lang="en-GB"/>
          </a:p>
        </p:txBody>
      </p:sp>
      <p:sp>
        <p:nvSpPr>
          <p:cNvPr id="6" name="Footer Placeholder 5">
            <a:extLst>
              <a:ext uri="{FF2B5EF4-FFF2-40B4-BE49-F238E27FC236}">
                <a16:creationId xmlns:a16="http://schemas.microsoft.com/office/drawing/2014/main" id="{CFB5504B-1B63-4823-A018-6BD0E89E0E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BC1122-DD35-461B-BAA9-A70B485C76ED}"/>
              </a:ext>
            </a:extLst>
          </p:cNvPr>
          <p:cNvSpPr>
            <a:spLocks noGrp="1"/>
          </p:cNvSpPr>
          <p:nvPr>
            <p:ph type="sldNum" sz="quarter" idx="12"/>
          </p:nvPr>
        </p:nvSpPr>
        <p:spPr/>
        <p:txBody>
          <a:bodyPr/>
          <a:lstStyle/>
          <a:p>
            <a:fld id="{D69B5B29-7718-4075-869E-3A9880D70BA9}" type="slidenum">
              <a:rPr lang="en-GB" smtClean="0"/>
              <a:t>‹#›</a:t>
            </a:fld>
            <a:endParaRPr lang="en-GB"/>
          </a:p>
        </p:txBody>
      </p:sp>
    </p:spTree>
    <p:extLst>
      <p:ext uri="{BB962C8B-B14F-4D97-AF65-F5344CB8AC3E}">
        <p14:creationId xmlns:p14="http://schemas.microsoft.com/office/powerpoint/2010/main" val="3939570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8257-36F1-4CB4-BD80-FEB8BA6C51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F71B685-71EE-447F-B925-EE3610552B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F020A97-E37B-4101-A625-8FA36C420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95FCF6-63E8-480E-9796-067F8F7DB2A0}"/>
              </a:ext>
            </a:extLst>
          </p:cNvPr>
          <p:cNvSpPr>
            <a:spLocks noGrp="1"/>
          </p:cNvSpPr>
          <p:nvPr>
            <p:ph type="dt" sz="half" idx="10"/>
          </p:nvPr>
        </p:nvSpPr>
        <p:spPr/>
        <p:txBody>
          <a:bodyPr/>
          <a:lstStyle/>
          <a:p>
            <a:fld id="{FC759583-A6B0-4D84-8529-543FA683AF59}" type="datetimeFigureOut">
              <a:rPr lang="en-GB" smtClean="0"/>
              <a:t>04/12/2023</a:t>
            </a:fld>
            <a:endParaRPr lang="en-GB"/>
          </a:p>
        </p:txBody>
      </p:sp>
      <p:sp>
        <p:nvSpPr>
          <p:cNvPr id="6" name="Footer Placeholder 5">
            <a:extLst>
              <a:ext uri="{FF2B5EF4-FFF2-40B4-BE49-F238E27FC236}">
                <a16:creationId xmlns:a16="http://schemas.microsoft.com/office/drawing/2014/main" id="{A0D21995-1E63-4916-A8DC-0AC38BF7C6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F02033-94B3-490B-BA78-DDE38E34B1AA}"/>
              </a:ext>
            </a:extLst>
          </p:cNvPr>
          <p:cNvSpPr>
            <a:spLocks noGrp="1"/>
          </p:cNvSpPr>
          <p:nvPr>
            <p:ph type="sldNum" sz="quarter" idx="12"/>
          </p:nvPr>
        </p:nvSpPr>
        <p:spPr/>
        <p:txBody>
          <a:bodyPr/>
          <a:lstStyle/>
          <a:p>
            <a:fld id="{D69B5B29-7718-4075-869E-3A9880D70BA9}" type="slidenum">
              <a:rPr lang="en-GB" smtClean="0"/>
              <a:t>‹#›</a:t>
            </a:fld>
            <a:endParaRPr lang="en-GB"/>
          </a:p>
        </p:txBody>
      </p:sp>
    </p:spTree>
    <p:extLst>
      <p:ext uri="{BB962C8B-B14F-4D97-AF65-F5344CB8AC3E}">
        <p14:creationId xmlns:p14="http://schemas.microsoft.com/office/powerpoint/2010/main" val="3125111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43EFA-BBFE-4BCD-9993-84475AB8D83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182174F-5C14-4D03-BA42-E1D0FDFD0A3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FB17CF6-7F41-4E38-A7AC-B6FE33BD911F}"/>
              </a:ext>
            </a:extLst>
          </p:cNvPr>
          <p:cNvSpPr>
            <a:spLocks noGrp="1"/>
          </p:cNvSpPr>
          <p:nvPr>
            <p:ph type="dt" sz="half" idx="10"/>
          </p:nvPr>
        </p:nvSpPr>
        <p:spPr/>
        <p:txBody>
          <a:bodyPr/>
          <a:lstStyle/>
          <a:p>
            <a:fld id="{FC759583-A6B0-4D84-8529-543FA683AF59}" type="datetimeFigureOut">
              <a:rPr lang="en-GB" smtClean="0"/>
              <a:t>04/12/2023</a:t>
            </a:fld>
            <a:endParaRPr lang="en-GB"/>
          </a:p>
        </p:txBody>
      </p:sp>
      <p:sp>
        <p:nvSpPr>
          <p:cNvPr id="5" name="Footer Placeholder 4">
            <a:extLst>
              <a:ext uri="{FF2B5EF4-FFF2-40B4-BE49-F238E27FC236}">
                <a16:creationId xmlns:a16="http://schemas.microsoft.com/office/drawing/2014/main" id="{79C8637E-2CB1-4158-BBF9-0E8BA32DAB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0920F6-291A-462D-B7C4-38962626FA16}"/>
              </a:ext>
            </a:extLst>
          </p:cNvPr>
          <p:cNvSpPr>
            <a:spLocks noGrp="1"/>
          </p:cNvSpPr>
          <p:nvPr>
            <p:ph type="sldNum" sz="quarter" idx="12"/>
          </p:nvPr>
        </p:nvSpPr>
        <p:spPr/>
        <p:txBody>
          <a:bodyPr/>
          <a:lstStyle/>
          <a:p>
            <a:fld id="{D69B5B29-7718-4075-869E-3A9880D70BA9}" type="slidenum">
              <a:rPr lang="en-GB" smtClean="0"/>
              <a:t>‹#›</a:t>
            </a:fld>
            <a:endParaRPr lang="en-GB"/>
          </a:p>
        </p:txBody>
      </p:sp>
    </p:spTree>
    <p:extLst>
      <p:ext uri="{BB962C8B-B14F-4D97-AF65-F5344CB8AC3E}">
        <p14:creationId xmlns:p14="http://schemas.microsoft.com/office/powerpoint/2010/main" val="2717222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4CF5E0-A13B-41E4-BE18-1E61B6E1F39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D38A7F2-B401-48A4-B2B9-ED47CB5FD0D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CD1633C-EBDC-43CF-81E5-3A6764D5C5CB}"/>
              </a:ext>
            </a:extLst>
          </p:cNvPr>
          <p:cNvSpPr>
            <a:spLocks noGrp="1"/>
          </p:cNvSpPr>
          <p:nvPr>
            <p:ph type="dt" sz="half" idx="10"/>
          </p:nvPr>
        </p:nvSpPr>
        <p:spPr/>
        <p:txBody>
          <a:bodyPr/>
          <a:lstStyle/>
          <a:p>
            <a:fld id="{FC759583-A6B0-4D84-8529-543FA683AF59}" type="datetimeFigureOut">
              <a:rPr lang="en-GB" smtClean="0"/>
              <a:t>04/12/2023</a:t>
            </a:fld>
            <a:endParaRPr lang="en-GB"/>
          </a:p>
        </p:txBody>
      </p:sp>
      <p:sp>
        <p:nvSpPr>
          <p:cNvPr id="5" name="Footer Placeholder 4">
            <a:extLst>
              <a:ext uri="{FF2B5EF4-FFF2-40B4-BE49-F238E27FC236}">
                <a16:creationId xmlns:a16="http://schemas.microsoft.com/office/drawing/2014/main" id="{F33D31C8-2DBC-444C-B16F-D0DC1AEEB9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E96DD1-BEEF-4549-9C37-4ECE56E32EFA}"/>
              </a:ext>
            </a:extLst>
          </p:cNvPr>
          <p:cNvSpPr>
            <a:spLocks noGrp="1"/>
          </p:cNvSpPr>
          <p:nvPr>
            <p:ph type="sldNum" sz="quarter" idx="12"/>
          </p:nvPr>
        </p:nvSpPr>
        <p:spPr/>
        <p:txBody>
          <a:bodyPr/>
          <a:lstStyle/>
          <a:p>
            <a:fld id="{D69B5B29-7718-4075-869E-3A9880D70BA9}" type="slidenum">
              <a:rPr lang="en-GB" smtClean="0"/>
              <a:t>‹#›</a:t>
            </a:fld>
            <a:endParaRPr lang="en-GB"/>
          </a:p>
        </p:txBody>
      </p:sp>
    </p:spTree>
    <p:extLst>
      <p:ext uri="{BB962C8B-B14F-4D97-AF65-F5344CB8AC3E}">
        <p14:creationId xmlns:p14="http://schemas.microsoft.com/office/powerpoint/2010/main" val="3939442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9A0D4-0174-4864-9033-E72FD213E5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A583517-1755-4679-B96B-D3AE633F3F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87994-DF62-4674-8B0D-4E053268CE0B}"/>
              </a:ext>
            </a:extLst>
          </p:cNvPr>
          <p:cNvSpPr>
            <a:spLocks noGrp="1"/>
          </p:cNvSpPr>
          <p:nvPr>
            <p:ph type="dt" sz="half" idx="10"/>
          </p:nvPr>
        </p:nvSpPr>
        <p:spPr/>
        <p:txBody>
          <a:bodyPr/>
          <a:lstStyle/>
          <a:p>
            <a:fld id="{EB84A715-9747-4BFD-B18A-3B866D80F875}" type="datetimeFigureOut">
              <a:rPr lang="en-GB" smtClean="0"/>
              <a:t>04/12/2023</a:t>
            </a:fld>
            <a:endParaRPr lang="en-GB"/>
          </a:p>
        </p:txBody>
      </p:sp>
      <p:sp>
        <p:nvSpPr>
          <p:cNvPr id="5" name="Footer Placeholder 4">
            <a:extLst>
              <a:ext uri="{FF2B5EF4-FFF2-40B4-BE49-F238E27FC236}">
                <a16:creationId xmlns:a16="http://schemas.microsoft.com/office/drawing/2014/main" id="{D69A608B-CA1A-44EB-A5EF-622CE6C149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CC65B3-2CB6-48B3-8582-FADF68977E69}"/>
              </a:ext>
            </a:extLst>
          </p:cNvPr>
          <p:cNvSpPr>
            <a:spLocks noGrp="1"/>
          </p:cNvSpPr>
          <p:nvPr>
            <p:ph type="sldNum" sz="quarter" idx="12"/>
          </p:nvPr>
        </p:nvSpPr>
        <p:spPr/>
        <p:txBody>
          <a:bodyPr/>
          <a:lstStyle/>
          <a:p>
            <a:fld id="{8950515A-02B7-4B06-9656-A85E51BFAB41}" type="slidenum">
              <a:rPr lang="en-GB" smtClean="0"/>
              <a:t>‹#›</a:t>
            </a:fld>
            <a:endParaRPr lang="en-GB"/>
          </a:p>
        </p:txBody>
      </p:sp>
    </p:spTree>
    <p:extLst>
      <p:ext uri="{BB962C8B-B14F-4D97-AF65-F5344CB8AC3E}">
        <p14:creationId xmlns:p14="http://schemas.microsoft.com/office/powerpoint/2010/main" val="94967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D36C9-A763-462B-BB22-9749E186B1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1A113A-B51C-4ADA-941E-4B4403B836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6039874-4B1F-4E47-B81A-B04B4DFD55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36D9DAB-1E21-440F-8771-889DD5D32820}"/>
              </a:ext>
            </a:extLst>
          </p:cNvPr>
          <p:cNvSpPr>
            <a:spLocks noGrp="1"/>
          </p:cNvSpPr>
          <p:nvPr>
            <p:ph type="dt" sz="half" idx="10"/>
          </p:nvPr>
        </p:nvSpPr>
        <p:spPr/>
        <p:txBody>
          <a:bodyPr/>
          <a:lstStyle/>
          <a:p>
            <a:fld id="{EB84A715-9747-4BFD-B18A-3B866D80F875}" type="datetimeFigureOut">
              <a:rPr lang="en-GB" smtClean="0"/>
              <a:t>04/12/2023</a:t>
            </a:fld>
            <a:endParaRPr lang="en-GB"/>
          </a:p>
        </p:txBody>
      </p:sp>
      <p:sp>
        <p:nvSpPr>
          <p:cNvPr id="6" name="Footer Placeholder 5">
            <a:extLst>
              <a:ext uri="{FF2B5EF4-FFF2-40B4-BE49-F238E27FC236}">
                <a16:creationId xmlns:a16="http://schemas.microsoft.com/office/drawing/2014/main" id="{F1BFC063-D632-4EA0-AE2E-8B9B221A5B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3B6E58-101D-404A-A115-9FD3CFD46A00}"/>
              </a:ext>
            </a:extLst>
          </p:cNvPr>
          <p:cNvSpPr>
            <a:spLocks noGrp="1"/>
          </p:cNvSpPr>
          <p:nvPr>
            <p:ph type="sldNum" sz="quarter" idx="12"/>
          </p:nvPr>
        </p:nvSpPr>
        <p:spPr/>
        <p:txBody>
          <a:bodyPr/>
          <a:lstStyle/>
          <a:p>
            <a:fld id="{8950515A-02B7-4B06-9656-A85E51BFAB41}" type="slidenum">
              <a:rPr lang="en-GB" smtClean="0"/>
              <a:t>‹#›</a:t>
            </a:fld>
            <a:endParaRPr lang="en-GB"/>
          </a:p>
        </p:txBody>
      </p:sp>
    </p:spTree>
    <p:extLst>
      <p:ext uri="{BB962C8B-B14F-4D97-AF65-F5344CB8AC3E}">
        <p14:creationId xmlns:p14="http://schemas.microsoft.com/office/powerpoint/2010/main" val="317449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0345-AAB4-4201-8B32-999A9AB4416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214CA2-5EF5-4256-817B-C337ED4E81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BD5A3A-99A4-455A-9271-51429648F2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0410483-D733-4B11-9FE6-AEB1B8E287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4DA705-2355-4BB6-9CF2-D5D897E625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8251A2F-A53D-48C0-9434-3A76C3100F24}"/>
              </a:ext>
            </a:extLst>
          </p:cNvPr>
          <p:cNvSpPr>
            <a:spLocks noGrp="1"/>
          </p:cNvSpPr>
          <p:nvPr>
            <p:ph type="dt" sz="half" idx="10"/>
          </p:nvPr>
        </p:nvSpPr>
        <p:spPr/>
        <p:txBody>
          <a:bodyPr/>
          <a:lstStyle/>
          <a:p>
            <a:fld id="{EB84A715-9747-4BFD-B18A-3B866D80F875}" type="datetimeFigureOut">
              <a:rPr lang="en-GB" smtClean="0"/>
              <a:t>04/12/2023</a:t>
            </a:fld>
            <a:endParaRPr lang="en-GB"/>
          </a:p>
        </p:txBody>
      </p:sp>
      <p:sp>
        <p:nvSpPr>
          <p:cNvPr id="8" name="Footer Placeholder 7">
            <a:extLst>
              <a:ext uri="{FF2B5EF4-FFF2-40B4-BE49-F238E27FC236}">
                <a16:creationId xmlns:a16="http://schemas.microsoft.com/office/drawing/2014/main" id="{7A77195E-7611-4865-AF99-D68B8DB8210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5260109-8DE5-4EFE-B589-63B783D80B53}"/>
              </a:ext>
            </a:extLst>
          </p:cNvPr>
          <p:cNvSpPr>
            <a:spLocks noGrp="1"/>
          </p:cNvSpPr>
          <p:nvPr>
            <p:ph type="sldNum" sz="quarter" idx="12"/>
          </p:nvPr>
        </p:nvSpPr>
        <p:spPr/>
        <p:txBody>
          <a:bodyPr/>
          <a:lstStyle/>
          <a:p>
            <a:fld id="{8950515A-02B7-4B06-9656-A85E51BFAB41}" type="slidenum">
              <a:rPr lang="en-GB" smtClean="0"/>
              <a:t>‹#›</a:t>
            </a:fld>
            <a:endParaRPr lang="en-GB"/>
          </a:p>
        </p:txBody>
      </p:sp>
    </p:spTree>
    <p:extLst>
      <p:ext uri="{BB962C8B-B14F-4D97-AF65-F5344CB8AC3E}">
        <p14:creationId xmlns:p14="http://schemas.microsoft.com/office/powerpoint/2010/main" val="1680314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EC0B-55CF-4E31-805F-AE4FE543597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0011B60-B0E5-4F98-886E-C1A107708C54}"/>
              </a:ext>
            </a:extLst>
          </p:cNvPr>
          <p:cNvSpPr>
            <a:spLocks noGrp="1"/>
          </p:cNvSpPr>
          <p:nvPr>
            <p:ph type="dt" sz="half" idx="10"/>
          </p:nvPr>
        </p:nvSpPr>
        <p:spPr/>
        <p:txBody>
          <a:bodyPr/>
          <a:lstStyle/>
          <a:p>
            <a:fld id="{EB84A715-9747-4BFD-B18A-3B866D80F875}" type="datetimeFigureOut">
              <a:rPr lang="en-GB" smtClean="0"/>
              <a:t>04/12/2023</a:t>
            </a:fld>
            <a:endParaRPr lang="en-GB"/>
          </a:p>
        </p:txBody>
      </p:sp>
      <p:sp>
        <p:nvSpPr>
          <p:cNvPr id="4" name="Footer Placeholder 3">
            <a:extLst>
              <a:ext uri="{FF2B5EF4-FFF2-40B4-BE49-F238E27FC236}">
                <a16:creationId xmlns:a16="http://schemas.microsoft.com/office/drawing/2014/main" id="{D52FBB79-6335-4CB4-B848-8EDE851CE6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03BE758-3444-4F42-BBDE-429AF0EB938F}"/>
              </a:ext>
            </a:extLst>
          </p:cNvPr>
          <p:cNvSpPr>
            <a:spLocks noGrp="1"/>
          </p:cNvSpPr>
          <p:nvPr>
            <p:ph type="sldNum" sz="quarter" idx="12"/>
          </p:nvPr>
        </p:nvSpPr>
        <p:spPr/>
        <p:txBody>
          <a:bodyPr/>
          <a:lstStyle/>
          <a:p>
            <a:fld id="{8950515A-02B7-4B06-9656-A85E51BFAB41}" type="slidenum">
              <a:rPr lang="en-GB" smtClean="0"/>
              <a:t>‹#›</a:t>
            </a:fld>
            <a:endParaRPr lang="en-GB"/>
          </a:p>
        </p:txBody>
      </p:sp>
    </p:spTree>
    <p:extLst>
      <p:ext uri="{BB962C8B-B14F-4D97-AF65-F5344CB8AC3E}">
        <p14:creationId xmlns:p14="http://schemas.microsoft.com/office/powerpoint/2010/main" val="4263718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3265B0-1C33-4986-A003-16851FD7434A}"/>
              </a:ext>
            </a:extLst>
          </p:cNvPr>
          <p:cNvSpPr>
            <a:spLocks noGrp="1"/>
          </p:cNvSpPr>
          <p:nvPr>
            <p:ph type="dt" sz="half" idx="10"/>
          </p:nvPr>
        </p:nvSpPr>
        <p:spPr/>
        <p:txBody>
          <a:bodyPr/>
          <a:lstStyle/>
          <a:p>
            <a:fld id="{EB84A715-9747-4BFD-B18A-3B866D80F875}" type="datetimeFigureOut">
              <a:rPr lang="en-GB" smtClean="0"/>
              <a:t>04/12/2023</a:t>
            </a:fld>
            <a:endParaRPr lang="en-GB"/>
          </a:p>
        </p:txBody>
      </p:sp>
      <p:sp>
        <p:nvSpPr>
          <p:cNvPr id="3" name="Footer Placeholder 2">
            <a:extLst>
              <a:ext uri="{FF2B5EF4-FFF2-40B4-BE49-F238E27FC236}">
                <a16:creationId xmlns:a16="http://schemas.microsoft.com/office/drawing/2014/main" id="{C617664B-9ED7-4885-8558-9F5E4A43FA4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18D42E-40B0-40BA-A00B-61461E21DB1A}"/>
              </a:ext>
            </a:extLst>
          </p:cNvPr>
          <p:cNvSpPr>
            <a:spLocks noGrp="1"/>
          </p:cNvSpPr>
          <p:nvPr>
            <p:ph type="sldNum" sz="quarter" idx="12"/>
          </p:nvPr>
        </p:nvSpPr>
        <p:spPr/>
        <p:txBody>
          <a:bodyPr/>
          <a:lstStyle/>
          <a:p>
            <a:fld id="{8950515A-02B7-4B06-9656-A85E51BFAB41}" type="slidenum">
              <a:rPr lang="en-GB" smtClean="0"/>
              <a:t>‹#›</a:t>
            </a:fld>
            <a:endParaRPr lang="en-GB"/>
          </a:p>
        </p:txBody>
      </p:sp>
    </p:spTree>
    <p:extLst>
      <p:ext uri="{BB962C8B-B14F-4D97-AF65-F5344CB8AC3E}">
        <p14:creationId xmlns:p14="http://schemas.microsoft.com/office/powerpoint/2010/main" val="2633575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CCA3-611E-45C3-A6B2-729548784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651910-F230-437D-AC17-CB4FDB543E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D201DB-4790-48BE-893A-2420B4BD9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A97581-4D77-40A5-9407-F3AC42520936}"/>
              </a:ext>
            </a:extLst>
          </p:cNvPr>
          <p:cNvSpPr>
            <a:spLocks noGrp="1"/>
          </p:cNvSpPr>
          <p:nvPr>
            <p:ph type="dt" sz="half" idx="10"/>
          </p:nvPr>
        </p:nvSpPr>
        <p:spPr/>
        <p:txBody>
          <a:bodyPr/>
          <a:lstStyle/>
          <a:p>
            <a:fld id="{EB84A715-9747-4BFD-B18A-3B866D80F875}" type="datetimeFigureOut">
              <a:rPr lang="en-GB" smtClean="0"/>
              <a:t>04/12/2023</a:t>
            </a:fld>
            <a:endParaRPr lang="en-GB"/>
          </a:p>
        </p:txBody>
      </p:sp>
      <p:sp>
        <p:nvSpPr>
          <p:cNvPr id="6" name="Footer Placeholder 5">
            <a:extLst>
              <a:ext uri="{FF2B5EF4-FFF2-40B4-BE49-F238E27FC236}">
                <a16:creationId xmlns:a16="http://schemas.microsoft.com/office/drawing/2014/main" id="{A9F61993-8BD8-4679-B28D-9B377267E0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C1BC95-A725-4F18-9227-D2B6BC459266}"/>
              </a:ext>
            </a:extLst>
          </p:cNvPr>
          <p:cNvSpPr>
            <a:spLocks noGrp="1"/>
          </p:cNvSpPr>
          <p:nvPr>
            <p:ph type="sldNum" sz="quarter" idx="12"/>
          </p:nvPr>
        </p:nvSpPr>
        <p:spPr/>
        <p:txBody>
          <a:bodyPr/>
          <a:lstStyle/>
          <a:p>
            <a:fld id="{8950515A-02B7-4B06-9656-A85E51BFAB41}" type="slidenum">
              <a:rPr lang="en-GB" smtClean="0"/>
              <a:t>‹#›</a:t>
            </a:fld>
            <a:endParaRPr lang="en-GB"/>
          </a:p>
        </p:txBody>
      </p:sp>
    </p:spTree>
    <p:extLst>
      <p:ext uri="{BB962C8B-B14F-4D97-AF65-F5344CB8AC3E}">
        <p14:creationId xmlns:p14="http://schemas.microsoft.com/office/powerpoint/2010/main" val="4232175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9200-BB49-4913-99DD-5CE6BA1D88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0D6C15-0EDF-4B23-8906-BAF323E014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A849A8D-E9A7-463C-AE12-9EBFE5DA7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FF227C-439F-454D-8341-36EE375AA3AF}"/>
              </a:ext>
            </a:extLst>
          </p:cNvPr>
          <p:cNvSpPr>
            <a:spLocks noGrp="1"/>
          </p:cNvSpPr>
          <p:nvPr>
            <p:ph type="dt" sz="half" idx="10"/>
          </p:nvPr>
        </p:nvSpPr>
        <p:spPr/>
        <p:txBody>
          <a:bodyPr/>
          <a:lstStyle/>
          <a:p>
            <a:fld id="{EB84A715-9747-4BFD-B18A-3B866D80F875}" type="datetimeFigureOut">
              <a:rPr lang="en-GB" smtClean="0"/>
              <a:t>04/12/2023</a:t>
            </a:fld>
            <a:endParaRPr lang="en-GB"/>
          </a:p>
        </p:txBody>
      </p:sp>
      <p:sp>
        <p:nvSpPr>
          <p:cNvPr id="6" name="Footer Placeholder 5">
            <a:extLst>
              <a:ext uri="{FF2B5EF4-FFF2-40B4-BE49-F238E27FC236}">
                <a16:creationId xmlns:a16="http://schemas.microsoft.com/office/drawing/2014/main" id="{1C9EFECA-571F-4F11-86F5-93D71179AA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5A78D8-A977-4559-949A-CB5DB6552811}"/>
              </a:ext>
            </a:extLst>
          </p:cNvPr>
          <p:cNvSpPr>
            <a:spLocks noGrp="1"/>
          </p:cNvSpPr>
          <p:nvPr>
            <p:ph type="sldNum" sz="quarter" idx="12"/>
          </p:nvPr>
        </p:nvSpPr>
        <p:spPr/>
        <p:txBody>
          <a:bodyPr/>
          <a:lstStyle/>
          <a:p>
            <a:fld id="{8950515A-02B7-4B06-9656-A85E51BFAB41}" type="slidenum">
              <a:rPr lang="en-GB" smtClean="0"/>
              <a:t>‹#›</a:t>
            </a:fld>
            <a:endParaRPr lang="en-GB"/>
          </a:p>
        </p:txBody>
      </p:sp>
    </p:spTree>
    <p:extLst>
      <p:ext uri="{BB962C8B-B14F-4D97-AF65-F5344CB8AC3E}">
        <p14:creationId xmlns:p14="http://schemas.microsoft.com/office/powerpoint/2010/main" val="3325230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CFC87A-9DAB-4DAF-90A8-19EEE55ABD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88F377-D2C6-44B5-88E1-84CE6CA72D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A780B4-E798-49DC-BCB0-5DAF747D9B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4A715-9747-4BFD-B18A-3B866D80F875}" type="datetimeFigureOut">
              <a:rPr lang="en-GB" smtClean="0"/>
              <a:t>04/12/2023</a:t>
            </a:fld>
            <a:endParaRPr lang="en-GB"/>
          </a:p>
        </p:txBody>
      </p:sp>
      <p:sp>
        <p:nvSpPr>
          <p:cNvPr id="5" name="Footer Placeholder 4">
            <a:extLst>
              <a:ext uri="{FF2B5EF4-FFF2-40B4-BE49-F238E27FC236}">
                <a16:creationId xmlns:a16="http://schemas.microsoft.com/office/drawing/2014/main" id="{429EAC46-FE9D-4CBA-966F-5202EF2517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1328D31-5C6F-41E1-BE9F-BB5C459F33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0515A-02B7-4B06-9656-A85E51BFAB41}" type="slidenum">
              <a:rPr lang="en-GB" smtClean="0"/>
              <a:t>‹#›</a:t>
            </a:fld>
            <a:endParaRPr lang="en-GB"/>
          </a:p>
        </p:txBody>
      </p:sp>
    </p:spTree>
    <p:extLst>
      <p:ext uri="{BB962C8B-B14F-4D97-AF65-F5344CB8AC3E}">
        <p14:creationId xmlns:p14="http://schemas.microsoft.com/office/powerpoint/2010/main" val="3223235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3CDC8-4326-4CDE-88E1-6FEEAE8369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5DAD7BE-8931-412F-BDE2-EA8F3BDA6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870B370-F8FF-4EC9-9473-0B7DFB8261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59583-A6B0-4D84-8529-543FA683AF59}" type="datetimeFigureOut">
              <a:rPr lang="en-GB" smtClean="0"/>
              <a:t>04/12/2023</a:t>
            </a:fld>
            <a:endParaRPr lang="en-GB"/>
          </a:p>
        </p:txBody>
      </p:sp>
      <p:sp>
        <p:nvSpPr>
          <p:cNvPr id="5" name="Footer Placeholder 4">
            <a:extLst>
              <a:ext uri="{FF2B5EF4-FFF2-40B4-BE49-F238E27FC236}">
                <a16:creationId xmlns:a16="http://schemas.microsoft.com/office/drawing/2014/main" id="{F9026A16-A88A-459B-A66E-52F543F9D8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AC095D6-6847-4999-88AC-0C69BCDD6D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B5B29-7718-4075-869E-3A9880D70BA9}" type="slidenum">
              <a:rPr lang="en-GB" smtClean="0"/>
              <a:t>‹#›</a:t>
            </a:fld>
            <a:endParaRPr lang="en-GB"/>
          </a:p>
        </p:txBody>
      </p:sp>
    </p:spTree>
    <p:extLst>
      <p:ext uri="{BB962C8B-B14F-4D97-AF65-F5344CB8AC3E}">
        <p14:creationId xmlns:p14="http://schemas.microsoft.com/office/powerpoint/2010/main" val="326503186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goodfreephotos.com/business-and-technology/canon-camera-t2i.jpg.php" TargetMode="Externa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hyperlink" Target="https://pixabay.com/en/talk-communication-talking-happy-2782815/"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hyperlink" Target="https://pixabay.com/en/talk-communication-talking-happy-2782815/"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gov.uk/government/publications/curriculum-research-review-series-english"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240" t="7215" r="-6" b="15187"/>
          <a:stretch/>
        </p:blipFill>
        <p:spPr>
          <a:xfrm>
            <a:off x="0" y="1"/>
            <a:ext cx="12227442" cy="6858000"/>
          </a:xfrm>
          <a:prstGeom prst="rect">
            <a:avLst/>
          </a:prstGeom>
        </p:spPr>
      </p:pic>
      <p:sp>
        <p:nvSpPr>
          <p:cNvPr id="9" name="Rectangle 8"/>
          <p:cNvSpPr/>
          <p:nvPr/>
        </p:nvSpPr>
        <p:spPr>
          <a:xfrm>
            <a:off x="0" y="2"/>
            <a:ext cx="12227442" cy="6857999"/>
          </a:xfrm>
          <a:prstGeom prst="rect">
            <a:avLst/>
          </a:prstGeom>
          <a:solidFill>
            <a:srgbClr val="D0617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Subtitle 2"/>
          <p:cNvSpPr txBox="1">
            <a:spLocks/>
          </p:cNvSpPr>
          <p:nvPr/>
        </p:nvSpPr>
        <p:spPr>
          <a:xfrm>
            <a:off x="490889" y="5942957"/>
            <a:ext cx="10444434" cy="450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ea typeface="Century Gothic" charset="0"/>
                <a:cs typeface="Century Gothic" charset="0"/>
              </a:rPr>
              <a:t>Course lead: Hannah Cooper</a:t>
            </a:r>
          </a:p>
        </p:txBody>
      </p:sp>
      <p:cxnSp>
        <p:nvCxnSpPr>
          <p:cNvPr id="17" name="Straight Connector 16"/>
          <p:cNvCxnSpPr/>
          <p:nvPr/>
        </p:nvCxnSpPr>
        <p:spPr>
          <a:xfrm>
            <a:off x="587141" y="5553157"/>
            <a:ext cx="85472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89" y="436474"/>
            <a:ext cx="3718882" cy="377985"/>
          </a:xfrm>
          <a:prstGeom prst="rect">
            <a:avLst/>
          </a:prstGeom>
        </p:spPr>
      </p:pic>
      <p:pic>
        <p:nvPicPr>
          <p:cNvPr id="8" name="Google Shape;60;p13" descr="Logo, icon&#10;&#10;Description automatically generated">
            <a:extLst>
              <a:ext uri="{FF2B5EF4-FFF2-40B4-BE49-F238E27FC236}">
                <a16:creationId xmlns:a16="http://schemas.microsoft.com/office/drawing/2014/main" id="{2B2EE7A0-ECFE-48BD-9BC8-071524AAB6D3}"/>
              </a:ext>
            </a:extLst>
          </p:cNvPr>
          <p:cNvPicPr preferRelativeResize="0"/>
          <p:nvPr/>
        </p:nvPicPr>
        <p:blipFill rotWithShape="1">
          <a:blip r:embed="rId4"/>
          <a:srcRect l="6859" r="6241" b="-1"/>
          <a:stretch/>
        </p:blipFill>
        <p:spPr>
          <a:xfrm>
            <a:off x="7829830" y="625466"/>
            <a:ext cx="4362170" cy="335138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p:spPr>
      </p:pic>
      <p:sp>
        <p:nvSpPr>
          <p:cNvPr id="4" name="TextBox 3">
            <a:extLst>
              <a:ext uri="{FF2B5EF4-FFF2-40B4-BE49-F238E27FC236}">
                <a16:creationId xmlns:a16="http://schemas.microsoft.com/office/drawing/2014/main" id="{840DE576-A7BD-45F5-B2E5-7F944F757DF2}"/>
              </a:ext>
            </a:extLst>
          </p:cNvPr>
          <p:cNvSpPr txBox="1"/>
          <p:nvPr/>
        </p:nvSpPr>
        <p:spPr>
          <a:xfrm>
            <a:off x="643289" y="4599050"/>
            <a:ext cx="6712333" cy="523220"/>
          </a:xfrm>
          <a:prstGeom prst="rect">
            <a:avLst/>
          </a:prstGeom>
          <a:noFill/>
        </p:spPr>
        <p:txBody>
          <a:bodyPr wrap="square" rtlCol="0">
            <a:spAutoFit/>
          </a:bodyPr>
          <a:lstStyle/>
          <a:p>
            <a:r>
              <a:rPr lang="en-GB" sz="2800" dirty="0">
                <a:solidFill>
                  <a:schemeClr val="bg1"/>
                </a:solidFill>
              </a:rPr>
              <a:t>Supporting Discussion</a:t>
            </a:r>
          </a:p>
        </p:txBody>
      </p:sp>
      <p:pic>
        <p:nvPicPr>
          <p:cNvPr id="10" name="Picture 9">
            <a:extLst>
              <a:ext uri="{FF2B5EF4-FFF2-40B4-BE49-F238E27FC236}">
                <a16:creationId xmlns:a16="http://schemas.microsoft.com/office/drawing/2014/main" id="{AF4551C5-8ADA-4577-937D-17DB347F9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3760" y="4452975"/>
            <a:ext cx="2258253" cy="2258253"/>
          </a:xfrm>
          <a:prstGeom prst="rect">
            <a:avLst/>
          </a:prstGeom>
        </p:spPr>
      </p:pic>
      <p:sp>
        <p:nvSpPr>
          <p:cNvPr id="2" name="TextBox 1">
            <a:extLst>
              <a:ext uri="{FF2B5EF4-FFF2-40B4-BE49-F238E27FC236}">
                <a16:creationId xmlns:a16="http://schemas.microsoft.com/office/drawing/2014/main" id="{529EA555-21F4-462F-A6BB-A293B0172A5F}"/>
              </a:ext>
            </a:extLst>
          </p:cNvPr>
          <p:cNvSpPr txBox="1"/>
          <p:nvPr/>
        </p:nvSpPr>
        <p:spPr>
          <a:xfrm>
            <a:off x="755374" y="1736035"/>
            <a:ext cx="4757529" cy="2585323"/>
          </a:xfrm>
          <a:prstGeom prst="rect">
            <a:avLst/>
          </a:prstGeom>
          <a:noFill/>
        </p:spPr>
        <p:txBody>
          <a:bodyPr wrap="square" rtlCol="0">
            <a:spAutoFit/>
          </a:bodyPr>
          <a:lstStyle/>
          <a:p>
            <a:pPr algn="r"/>
            <a:r>
              <a:rPr lang="en-GB" sz="2400" i="1" dirty="0">
                <a:latin typeface="Arial" panose="020B0604020202020204" pitchFamily="34" charset="0"/>
                <a:cs typeface="Arial" panose="020B0604020202020204" pitchFamily="34" charset="0"/>
              </a:rPr>
              <a:t>“[Talk is] the most powerful tool of communication in the classroom and it’s fundamentally central to the acts of teaching and learning”</a:t>
            </a:r>
          </a:p>
          <a:p>
            <a:pPr algn="r"/>
            <a:endParaRPr lang="en-GB" sz="2400" i="1" dirty="0">
              <a:latin typeface="Arial" panose="020B0604020202020204" pitchFamily="34" charset="0"/>
              <a:cs typeface="Arial" panose="020B0604020202020204" pitchFamily="34" charset="0"/>
            </a:endParaRPr>
          </a:p>
          <a:p>
            <a:pPr algn="r"/>
            <a:r>
              <a:rPr lang="en-GB" sz="2400" i="1" dirty="0">
                <a:latin typeface="Arial" panose="020B0604020202020204" pitchFamily="34" charset="0"/>
                <a:cs typeface="Arial" panose="020B0604020202020204" pitchFamily="34" charset="0"/>
              </a:rPr>
              <a:t>-Professor Frank Hardman</a:t>
            </a:r>
          </a:p>
          <a:p>
            <a:endParaRPr lang="en-GB" dirty="0"/>
          </a:p>
        </p:txBody>
      </p:sp>
    </p:spTree>
    <p:extLst>
      <p:ext uri="{BB962C8B-B14F-4D97-AF65-F5344CB8AC3E}">
        <p14:creationId xmlns:p14="http://schemas.microsoft.com/office/powerpoint/2010/main" val="1616977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8113" t="25848" r="21767" b="21634"/>
          <a:stretch/>
        </p:blipFill>
        <p:spPr>
          <a:xfrm>
            <a:off x="860710" y="693182"/>
            <a:ext cx="10770373" cy="52923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6879" y="5291010"/>
            <a:ext cx="1389025" cy="1389025"/>
          </a:xfrm>
          <a:prstGeom prst="rect">
            <a:avLst/>
          </a:prstGeom>
        </p:spPr>
      </p:pic>
    </p:spTree>
    <p:extLst>
      <p:ext uri="{BB962C8B-B14F-4D97-AF65-F5344CB8AC3E}">
        <p14:creationId xmlns:p14="http://schemas.microsoft.com/office/powerpoint/2010/main" val="3341367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35291" y="1822528"/>
            <a:ext cx="4618115" cy="3067476"/>
          </a:xfrm>
          <a:prstGeom prst="rect">
            <a:avLst/>
          </a:prstGeom>
        </p:spPr>
      </p:pic>
      <p:pic>
        <p:nvPicPr>
          <p:cNvPr id="5" name="Picture 4"/>
          <p:cNvPicPr>
            <a:picLocks noChangeAspect="1"/>
          </p:cNvPicPr>
          <p:nvPr/>
        </p:nvPicPr>
        <p:blipFill>
          <a:blip r:embed="rId4"/>
          <a:stretch>
            <a:fillRect/>
          </a:stretch>
        </p:blipFill>
        <p:spPr>
          <a:xfrm>
            <a:off x="6535463" y="1822528"/>
            <a:ext cx="4654294" cy="3095707"/>
          </a:xfrm>
          <a:prstGeom prst="rect">
            <a:avLst/>
          </a:prstGeom>
        </p:spPr>
      </p:pic>
      <p:sp>
        <p:nvSpPr>
          <p:cNvPr id="6" name="Title 1"/>
          <p:cNvSpPr txBox="1">
            <a:spLocks/>
          </p:cNvSpPr>
          <p:nvPr/>
        </p:nvSpPr>
        <p:spPr>
          <a:xfrm>
            <a:off x="0" y="259789"/>
            <a:ext cx="8862610" cy="6238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latin typeface="Arial" panose="020B0604020202020204" pitchFamily="34" charset="0"/>
                <a:ea typeface="Microsoft Sans Serif" charset="0"/>
                <a:cs typeface="Arial" panose="020B0604020202020204" pitchFamily="34" charset="0"/>
              </a:rPr>
              <a:t>Classroom interactions</a:t>
            </a:r>
            <a:endParaRPr lang="en-GB" sz="2800" dirty="0">
              <a:latin typeface="Arial" panose="020B0604020202020204" pitchFamily="34" charset="0"/>
              <a:cs typeface="Arial" panose="020B0604020202020204" pitchFamily="34" charset="0"/>
            </a:endParaRPr>
          </a:p>
        </p:txBody>
      </p:sp>
      <p:sp>
        <p:nvSpPr>
          <p:cNvPr id="7" name="Rectangle 6"/>
          <p:cNvSpPr/>
          <p:nvPr/>
        </p:nvSpPr>
        <p:spPr>
          <a:xfrm>
            <a:off x="0" y="845496"/>
            <a:ext cx="6143625" cy="114301"/>
          </a:xfrm>
          <a:prstGeom prst="rect">
            <a:avLst/>
          </a:prstGeom>
          <a:solidFill>
            <a:srgbClr val="90D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632483" y="5084956"/>
            <a:ext cx="3643947" cy="400110"/>
          </a:xfrm>
          <a:prstGeom prst="rect">
            <a:avLst/>
          </a:prstGeom>
          <a:noFill/>
        </p:spPr>
        <p:txBody>
          <a:bodyPr wrap="none" rtlCol="0">
            <a:spAutoFit/>
          </a:bodyPr>
          <a:lstStyle/>
          <a:p>
            <a:pPr algn="ctr"/>
            <a:r>
              <a:rPr lang="en-GB" sz="2000" dirty="0">
                <a:latin typeface="Helvetica" panose="020B0604020202020204" pitchFamily="34" charset="0"/>
                <a:cs typeface="Helvetica" panose="020B0604020202020204" pitchFamily="34" charset="0"/>
              </a:rPr>
              <a:t>Student – student interactions </a:t>
            </a:r>
          </a:p>
        </p:txBody>
      </p:sp>
      <p:sp>
        <p:nvSpPr>
          <p:cNvPr id="9" name="TextBox 8"/>
          <p:cNvSpPr txBox="1"/>
          <p:nvPr/>
        </p:nvSpPr>
        <p:spPr>
          <a:xfrm>
            <a:off x="6913489" y="5084956"/>
            <a:ext cx="3673250" cy="400110"/>
          </a:xfrm>
          <a:prstGeom prst="rect">
            <a:avLst/>
          </a:prstGeom>
          <a:noFill/>
        </p:spPr>
        <p:txBody>
          <a:bodyPr wrap="none" rtlCol="0">
            <a:spAutoFit/>
          </a:bodyPr>
          <a:lstStyle/>
          <a:p>
            <a:pPr algn="ctr"/>
            <a:r>
              <a:rPr lang="en-GB" sz="2000" dirty="0">
                <a:latin typeface="Helvetica" panose="020B0604020202020204" pitchFamily="34" charset="0"/>
                <a:cs typeface="Helvetica" panose="020B0604020202020204" pitchFamily="34" charset="0"/>
              </a:rPr>
              <a:t>Teacher – student interactions </a:t>
            </a:r>
          </a:p>
        </p:txBody>
      </p:sp>
      <p:sp>
        <p:nvSpPr>
          <p:cNvPr id="12" name="Rounded Rectangle 11"/>
          <p:cNvSpPr/>
          <p:nvPr/>
        </p:nvSpPr>
        <p:spPr>
          <a:xfrm>
            <a:off x="747132" y="1527717"/>
            <a:ext cx="5396493" cy="4137103"/>
          </a:xfrm>
          <a:prstGeom prst="roundRect">
            <a:avLst/>
          </a:prstGeom>
          <a:no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637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58" y="-7646"/>
            <a:ext cx="6760779" cy="1325563"/>
          </a:xfrm>
        </p:spPr>
        <p:txBody>
          <a:bodyPr>
            <a:normAutofit/>
          </a:bodyPr>
          <a:lstStyle/>
          <a:p>
            <a:r>
              <a:rPr lang="en-GB" sz="2800" dirty="0">
                <a:latin typeface="Arial" panose="020B0604020202020204" pitchFamily="34" charset="0"/>
                <a:cs typeface="Arial" panose="020B0604020202020204" pitchFamily="34" charset="0"/>
              </a:rPr>
              <a:t>Ingredients of a dialogic classroom</a:t>
            </a:r>
          </a:p>
        </p:txBody>
      </p:sp>
      <p:graphicFrame>
        <p:nvGraphicFramePr>
          <p:cNvPr id="4" name="Diagram 3"/>
          <p:cNvGraphicFramePr/>
          <p:nvPr/>
        </p:nvGraphicFramePr>
        <p:xfrm>
          <a:off x="495588" y="982023"/>
          <a:ext cx="11296073" cy="4751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982023"/>
            <a:ext cx="6143625" cy="114301"/>
          </a:xfrm>
          <a:prstGeom prst="rect">
            <a:avLst/>
          </a:prstGeom>
          <a:solidFill>
            <a:srgbClr val="90D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234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59789"/>
            <a:ext cx="8862610" cy="6238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latin typeface="Arial" panose="020B0604020202020204" pitchFamily="34" charset="0"/>
                <a:ea typeface="Microsoft Sans Serif" charset="0"/>
                <a:cs typeface="Arial" panose="020B0604020202020204" pitchFamily="34" charset="0"/>
              </a:rPr>
              <a:t>Reflection: developing metacognition</a:t>
            </a:r>
            <a:endParaRPr lang="en-GB" sz="2800" dirty="0">
              <a:latin typeface="Arial" panose="020B0604020202020204" pitchFamily="34" charset="0"/>
              <a:cs typeface="Arial" panose="020B0604020202020204" pitchFamily="34" charset="0"/>
            </a:endParaRPr>
          </a:p>
        </p:txBody>
      </p:sp>
      <p:sp>
        <p:nvSpPr>
          <p:cNvPr id="5" name="Rectangle 4"/>
          <p:cNvSpPr/>
          <p:nvPr/>
        </p:nvSpPr>
        <p:spPr>
          <a:xfrm>
            <a:off x="0" y="845496"/>
            <a:ext cx="6143625" cy="114301"/>
          </a:xfrm>
          <a:prstGeom prst="rect">
            <a:avLst/>
          </a:prstGeom>
          <a:solidFill>
            <a:srgbClr val="90D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689860" y="1142189"/>
            <a:ext cx="6568440" cy="5058105"/>
          </a:xfrm>
          <a:prstGeom prst="rect">
            <a:avLst/>
          </a:prstGeom>
        </p:spPr>
      </p:pic>
      <p:sp>
        <p:nvSpPr>
          <p:cNvPr id="4" name="TextBox 3"/>
          <p:cNvSpPr txBox="1"/>
          <p:nvPr/>
        </p:nvSpPr>
        <p:spPr>
          <a:xfrm>
            <a:off x="9982750" y="6314594"/>
            <a:ext cx="2082621" cy="369332"/>
          </a:xfrm>
          <a:prstGeom prst="rect">
            <a:avLst/>
          </a:prstGeom>
          <a:noFill/>
        </p:spPr>
        <p:txBody>
          <a:bodyPr wrap="none" rtlCol="0">
            <a:spAutoFit/>
          </a:bodyPr>
          <a:lstStyle/>
          <a:p>
            <a:r>
              <a:rPr lang="en-GB" dirty="0">
                <a:latin typeface="Helvetica" panose="020B0604020202020204" pitchFamily="34" charset="0"/>
                <a:cs typeface="Helvetica" panose="020B0604020202020204" pitchFamily="34" charset="0"/>
              </a:rPr>
              <a:t>(*</a:t>
            </a:r>
            <a:r>
              <a:rPr lang="en-GB" dirty="0" err="1">
                <a:latin typeface="Helvetica" panose="020B0604020202020204" pitchFamily="34" charset="0"/>
                <a:cs typeface="Helvetica" panose="020B0604020202020204" pitchFamily="34" charset="0"/>
              </a:rPr>
              <a:t>Broadwell</a:t>
            </a:r>
            <a:r>
              <a:rPr lang="en-GB" dirty="0">
                <a:latin typeface="Helvetica" panose="020B0604020202020204" pitchFamily="34" charset="0"/>
                <a:cs typeface="Helvetica" panose="020B0604020202020204" pitchFamily="34" charset="0"/>
              </a:rPr>
              <a:t>, 1969)</a:t>
            </a:r>
          </a:p>
        </p:txBody>
      </p:sp>
    </p:spTree>
    <p:extLst>
      <p:ext uri="{BB962C8B-B14F-4D97-AF65-F5344CB8AC3E}">
        <p14:creationId xmlns:p14="http://schemas.microsoft.com/office/powerpoint/2010/main" val="954271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9579" t="17666" r="19670" b="9273"/>
          <a:stretch/>
        </p:blipFill>
        <p:spPr>
          <a:xfrm>
            <a:off x="1645192" y="821980"/>
            <a:ext cx="8602778" cy="5819528"/>
          </a:xfrm>
          <a:prstGeom prst="rect">
            <a:avLst/>
          </a:prstGeom>
        </p:spPr>
      </p:pic>
      <p:sp>
        <p:nvSpPr>
          <p:cNvPr id="3" name="Title 1"/>
          <p:cNvSpPr txBox="1">
            <a:spLocks/>
          </p:cNvSpPr>
          <p:nvPr/>
        </p:nvSpPr>
        <p:spPr>
          <a:xfrm>
            <a:off x="0" y="259789"/>
            <a:ext cx="8862610" cy="6238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latin typeface="Arial" panose="020B0604020202020204" pitchFamily="34" charset="0"/>
                <a:ea typeface="Microsoft Sans Serif" charset="0"/>
                <a:cs typeface="Arial" panose="020B0604020202020204" pitchFamily="34" charset="0"/>
              </a:rPr>
              <a:t>Structure</a:t>
            </a:r>
            <a:endParaRPr lang="en-GB" sz="2800" dirty="0">
              <a:latin typeface="Arial" panose="020B0604020202020204" pitchFamily="34" charset="0"/>
              <a:cs typeface="Arial" panose="020B0604020202020204" pitchFamily="34" charset="0"/>
            </a:endParaRPr>
          </a:p>
        </p:txBody>
      </p:sp>
      <p:sp>
        <p:nvSpPr>
          <p:cNvPr id="5" name="Rectangle 4"/>
          <p:cNvSpPr/>
          <p:nvPr/>
        </p:nvSpPr>
        <p:spPr>
          <a:xfrm>
            <a:off x="0" y="845496"/>
            <a:ext cx="6143625" cy="114301"/>
          </a:xfrm>
          <a:prstGeom prst="rect">
            <a:avLst/>
          </a:prstGeom>
          <a:solidFill>
            <a:srgbClr val="90D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8732520" y="883688"/>
            <a:ext cx="1760220" cy="10479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6" name="Picture 5"/>
          <p:cNvPicPr>
            <a:picLocks noChangeAspect="1"/>
          </p:cNvPicPr>
          <p:nvPr/>
        </p:nvPicPr>
        <p:blipFill>
          <a:blip r:embed="rId4"/>
          <a:stretch>
            <a:fillRect/>
          </a:stretch>
        </p:blipFill>
        <p:spPr>
          <a:xfrm>
            <a:off x="9064519" y="465978"/>
            <a:ext cx="981541" cy="987638"/>
          </a:xfrm>
          <a:prstGeom prst="rect">
            <a:avLst/>
          </a:prstGeom>
        </p:spPr>
      </p:pic>
    </p:spTree>
    <p:extLst>
      <p:ext uri="{BB962C8B-B14F-4D97-AF65-F5344CB8AC3E}">
        <p14:creationId xmlns:p14="http://schemas.microsoft.com/office/powerpoint/2010/main" val="1077772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52B97794-CF25-16A9-4F0F-0CB5F92F12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664" b="5350"/>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B0DB25C5-C7B2-3473-1914-031E0B4F3DDB}"/>
              </a:ext>
            </a:extLst>
          </p:cNvPr>
          <p:cNvSpPr txBox="1"/>
          <p:nvPr/>
        </p:nvSpPr>
        <p:spPr>
          <a:xfrm>
            <a:off x="1052423" y="6150114"/>
            <a:ext cx="2484408" cy="707886"/>
          </a:xfrm>
          <a:prstGeom prst="rect">
            <a:avLst/>
          </a:prstGeom>
          <a:noFill/>
        </p:spPr>
        <p:txBody>
          <a:bodyPr wrap="square" rtlCol="0">
            <a:spAutoFit/>
          </a:bodyPr>
          <a:lstStyle/>
          <a:p>
            <a:r>
              <a:rPr lang="en-GB" sz="2000" b="1" dirty="0">
                <a:solidFill>
                  <a:srgbClr val="002060"/>
                </a:solidFill>
              </a:rPr>
              <a:t>Credit: </a:t>
            </a:r>
            <a:r>
              <a:rPr lang="en-GB" sz="2000" b="1" dirty="0" err="1">
                <a:solidFill>
                  <a:srgbClr val="002060"/>
                </a:solidFill>
              </a:rPr>
              <a:t>L.Bisiker</a:t>
            </a:r>
            <a:r>
              <a:rPr lang="en-GB" sz="2000" b="1" dirty="0">
                <a:solidFill>
                  <a:srgbClr val="002060"/>
                </a:solidFill>
              </a:rPr>
              <a:t> Expert Oracy Lead</a:t>
            </a:r>
          </a:p>
        </p:txBody>
      </p:sp>
    </p:spTree>
    <p:extLst>
      <p:ext uri="{BB962C8B-B14F-4D97-AF65-F5344CB8AC3E}">
        <p14:creationId xmlns:p14="http://schemas.microsoft.com/office/powerpoint/2010/main" val="2453291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662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973AF-47C2-4E37-9672-BA482E7937C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4698B64-6AE2-433A-AEB7-24F8E182DFE1}"/>
              </a:ext>
            </a:extLst>
          </p:cNvPr>
          <p:cNvSpPr>
            <a:spLocks noGrp="1"/>
          </p:cNvSpPr>
          <p:nvPr>
            <p:ph idx="1"/>
          </p:nvPr>
        </p:nvSpPr>
        <p:spPr/>
        <p:txBody>
          <a:bodyPr/>
          <a:lstStyle/>
          <a:p>
            <a:endParaRPr lang="en-GB" dirty="0"/>
          </a:p>
        </p:txBody>
      </p:sp>
      <p:pic>
        <p:nvPicPr>
          <p:cNvPr id="3076" name="Picture 4" descr="Voice 21 Oracy on X: &quot;Are you a good listener? Take a look ...">
            <a:extLst>
              <a:ext uri="{FF2B5EF4-FFF2-40B4-BE49-F238E27FC236}">
                <a16:creationId xmlns:a16="http://schemas.microsoft.com/office/drawing/2014/main" id="{85CAE79F-289A-40B5-A7CB-D41D3FF00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149" y="0"/>
            <a:ext cx="51879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eworth Grange School - Reading and Literacy at Heworth Grange">
            <a:extLst>
              <a:ext uri="{FF2B5EF4-FFF2-40B4-BE49-F238E27FC236}">
                <a16:creationId xmlns:a16="http://schemas.microsoft.com/office/drawing/2014/main" id="{F0B6443E-1B06-417B-8A1B-8349C7747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482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Oracy at Charter Academy – Charter Primary School">
            <a:extLst>
              <a:ext uri="{FF2B5EF4-FFF2-40B4-BE49-F238E27FC236}">
                <a16:creationId xmlns:a16="http://schemas.microsoft.com/office/drawing/2014/main" id="{C4FB3C44-E7C2-4C7D-A20E-AEB6EB6F8D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1227" y="0"/>
            <a:ext cx="3854450" cy="68580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B641D4D-EA57-412C-96D8-822B8450D2BA}"/>
              </a:ext>
            </a:extLst>
          </p:cNvPr>
          <p:cNvPicPr>
            <a:picLocks noChangeAspect="1"/>
          </p:cNvPicPr>
          <p:nvPr/>
        </p:nvPicPr>
        <p:blipFill>
          <a:blip r:embed="rId6"/>
          <a:stretch>
            <a:fillRect/>
          </a:stretch>
        </p:blipFill>
        <p:spPr>
          <a:xfrm>
            <a:off x="16323" y="0"/>
            <a:ext cx="11974394" cy="6858000"/>
          </a:xfrm>
          <a:prstGeom prst="rect">
            <a:avLst/>
          </a:prstGeom>
        </p:spPr>
      </p:pic>
    </p:spTree>
    <p:extLst>
      <p:ext uri="{BB962C8B-B14F-4D97-AF65-F5344CB8AC3E}">
        <p14:creationId xmlns:p14="http://schemas.microsoft.com/office/powerpoint/2010/main" val="382549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59789"/>
            <a:ext cx="8862610" cy="6238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latin typeface="Arial" panose="020B0604020202020204" pitchFamily="34" charset="0"/>
                <a:ea typeface="Microsoft Sans Serif" charset="0"/>
                <a:cs typeface="Arial" panose="020B0604020202020204" pitchFamily="34" charset="0"/>
              </a:rPr>
              <a:t>Scaffolds: elevating the quality of talk</a:t>
            </a:r>
            <a:endParaRPr lang="en-GB" sz="2800" dirty="0">
              <a:latin typeface="Arial" panose="020B0604020202020204" pitchFamily="34" charset="0"/>
              <a:cs typeface="Arial" panose="020B0604020202020204" pitchFamily="34" charset="0"/>
            </a:endParaRPr>
          </a:p>
        </p:txBody>
      </p:sp>
      <p:sp>
        <p:nvSpPr>
          <p:cNvPr id="5" name="Rectangle 4"/>
          <p:cNvSpPr/>
          <p:nvPr/>
        </p:nvSpPr>
        <p:spPr>
          <a:xfrm>
            <a:off x="0" y="845496"/>
            <a:ext cx="6143625" cy="114301"/>
          </a:xfrm>
          <a:prstGeom prst="rect">
            <a:avLst/>
          </a:prstGeom>
          <a:solidFill>
            <a:srgbClr val="90D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824075" y="1545504"/>
            <a:ext cx="10472109" cy="2862322"/>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Helvetica" panose="020B0604020202020204" pitchFamily="34" charset="0"/>
                <a:cs typeface="Helvetica" panose="020B0604020202020204" pitchFamily="34" charset="0"/>
              </a:rPr>
              <a:t>Scaffolding is a “process that enables a child or novice to solve a problem, carry out a task or achieve a goal that would be beyond his unassisted efforts” (Wood, Bruner and Ross 1976, 90). </a:t>
            </a:r>
          </a:p>
          <a:p>
            <a:endParaRPr lang="en-GB" sz="20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sz="2000" dirty="0">
                <a:latin typeface="Helvetica" panose="020B0604020202020204" pitchFamily="34" charset="0"/>
                <a:cs typeface="Helvetica" panose="020B0604020202020204" pitchFamily="34" charset="0"/>
              </a:rPr>
              <a:t>A scaffold acts as a temporary supportive structure for a student to complete a task they otherwise could not have (Graves, Watts and Graves 1994, 44). As students become more confident, scaffolds will be needed less and less, until eventually they are not needed at all. </a:t>
            </a:r>
          </a:p>
          <a:p>
            <a:endParaRPr lang="en-GB" sz="2000" dirty="0">
              <a:latin typeface="Helvetica" panose="020B0604020202020204" pitchFamily="34" charset="0"/>
              <a:cs typeface="Helvetica" panose="020B0604020202020204" pitchFamily="34" charset="0"/>
            </a:endParaRPr>
          </a:p>
        </p:txBody>
      </p:sp>
      <p:sp>
        <p:nvSpPr>
          <p:cNvPr id="7" name="Rounded Rectangle 6"/>
          <p:cNvSpPr/>
          <p:nvPr/>
        </p:nvSpPr>
        <p:spPr>
          <a:xfrm>
            <a:off x="680224" y="1380185"/>
            <a:ext cx="10493298" cy="2846127"/>
          </a:xfrm>
          <a:prstGeom prst="roundRect">
            <a:avLst/>
          </a:prstGeom>
          <a:noFill/>
          <a:ln w="38100">
            <a:solidFill>
              <a:srgbClr val="36C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824075" y="4722811"/>
            <a:ext cx="3278459" cy="947853"/>
          </a:xfrm>
          <a:prstGeom prst="roundRect">
            <a:avLst/>
          </a:prstGeom>
          <a:solidFill>
            <a:srgbClr val="36C2C4"/>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Sentence stems</a:t>
            </a:r>
          </a:p>
        </p:txBody>
      </p:sp>
      <p:sp>
        <p:nvSpPr>
          <p:cNvPr id="10" name="Rounded Rectangle 9"/>
          <p:cNvSpPr/>
          <p:nvPr/>
        </p:nvSpPr>
        <p:spPr>
          <a:xfrm>
            <a:off x="4310690" y="4722810"/>
            <a:ext cx="3278459" cy="947853"/>
          </a:xfrm>
          <a:prstGeom prst="roundRect">
            <a:avLst/>
          </a:prstGeom>
          <a:solidFill>
            <a:srgbClr val="36C2C4"/>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Modelling</a:t>
            </a:r>
          </a:p>
        </p:txBody>
      </p:sp>
      <p:sp>
        <p:nvSpPr>
          <p:cNvPr id="11" name="Rounded Rectangle 10"/>
          <p:cNvSpPr/>
          <p:nvPr/>
        </p:nvSpPr>
        <p:spPr>
          <a:xfrm>
            <a:off x="7797305" y="4722809"/>
            <a:ext cx="3278459" cy="947853"/>
          </a:xfrm>
          <a:prstGeom prst="roundRect">
            <a:avLst/>
          </a:prstGeom>
          <a:solidFill>
            <a:srgbClr val="36C2C4"/>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Key vocabulary</a:t>
            </a:r>
          </a:p>
        </p:txBody>
      </p:sp>
    </p:spTree>
    <p:extLst>
      <p:ext uri="{BB962C8B-B14F-4D97-AF65-F5344CB8AC3E}">
        <p14:creationId xmlns:p14="http://schemas.microsoft.com/office/powerpoint/2010/main" val="2239285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p:nvPr/>
        </p:nvSpPr>
        <p:spPr>
          <a:xfrm>
            <a:off x="247600" y="460667"/>
            <a:ext cx="11329049" cy="2365031"/>
          </a:xfrm>
          <a:prstGeom prst="rect">
            <a:avLst/>
          </a:prstGeom>
          <a:solidFill>
            <a:schemeClr val="accent1">
              <a:lumMod val="20000"/>
              <a:lumOff val="80000"/>
            </a:schemeClr>
          </a:solidFill>
          <a:ln>
            <a:noFill/>
          </a:ln>
        </p:spPr>
        <p:txBody>
          <a:bodyPr spcFirstLastPara="1" wrap="square" lIns="121900" tIns="121900" rIns="121900" bIns="121900" anchor="ctr" anchorCtr="0">
            <a:normAutofit fontScale="77500" lnSpcReduction="20000"/>
          </a:bodyPr>
          <a:lstStyle/>
          <a:p>
            <a:pPr algn="ctr"/>
            <a:r>
              <a:rPr lang="en-GB" sz="10666" b="1" dirty="0">
                <a:solidFill>
                  <a:srgbClr val="212121"/>
                </a:solidFill>
                <a:latin typeface="+mj-lt"/>
                <a:ea typeface="Amatic SC"/>
                <a:cs typeface="Amatic SC"/>
                <a:sym typeface="Amatic SC"/>
              </a:rPr>
              <a:t>Modelling- </a:t>
            </a:r>
            <a:endParaRPr sz="10666" b="1" dirty="0">
              <a:solidFill>
                <a:srgbClr val="212121"/>
              </a:solidFill>
              <a:latin typeface="+mj-lt"/>
              <a:ea typeface="Amatic SC"/>
              <a:cs typeface="Amatic SC"/>
              <a:sym typeface="Amatic SC"/>
            </a:endParaRPr>
          </a:p>
          <a:p>
            <a:pPr algn="ctr"/>
            <a:r>
              <a:rPr lang="en-GB" sz="10666" b="1" i="1" dirty="0">
                <a:solidFill>
                  <a:srgbClr val="212121"/>
                </a:solidFill>
                <a:latin typeface="+mj-lt"/>
                <a:ea typeface="Amatic SC"/>
                <a:cs typeface="Amatic SC"/>
                <a:sym typeface="Amatic SC"/>
              </a:rPr>
              <a:t>to </a:t>
            </a:r>
            <a:r>
              <a:rPr lang="en-GB" sz="10666" b="1" dirty="0">
                <a:solidFill>
                  <a:srgbClr val="212121"/>
                </a:solidFill>
                <a:latin typeface="+mj-lt"/>
                <a:ea typeface="Amatic SC"/>
                <a:cs typeface="Amatic SC"/>
                <a:sym typeface="Amatic SC"/>
              </a:rPr>
              <a:t>and </a:t>
            </a:r>
            <a:r>
              <a:rPr lang="en-GB" sz="10666" b="1" i="1" dirty="0">
                <a:solidFill>
                  <a:srgbClr val="212121"/>
                </a:solidFill>
                <a:latin typeface="+mj-lt"/>
                <a:ea typeface="Amatic SC"/>
                <a:cs typeface="Amatic SC"/>
                <a:sym typeface="Amatic SC"/>
              </a:rPr>
              <a:t>through</a:t>
            </a:r>
            <a:r>
              <a:rPr lang="en-GB" sz="10666" b="1" dirty="0">
                <a:solidFill>
                  <a:srgbClr val="212121"/>
                </a:solidFill>
                <a:latin typeface="+mj-lt"/>
                <a:ea typeface="Amatic SC"/>
                <a:cs typeface="Amatic SC"/>
                <a:sym typeface="Amatic SC"/>
              </a:rPr>
              <a:t> talk !</a:t>
            </a:r>
            <a:endParaRPr sz="10666" b="1" dirty="0">
              <a:solidFill>
                <a:srgbClr val="212121"/>
              </a:solidFill>
              <a:latin typeface="+mj-lt"/>
              <a:ea typeface="Amatic SC"/>
              <a:cs typeface="Amatic SC"/>
              <a:sym typeface="Amatic SC"/>
            </a:endParaRPr>
          </a:p>
        </p:txBody>
      </p:sp>
      <p:sp>
        <p:nvSpPr>
          <p:cNvPr id="97" name="Google Shape;97;p19"/>
          <p:cNvSpPr txBox="1"/>
          <p:nvPr/>
        </p:nvSpPr>
        <p:spPr>
          <a:xfrm>
            <a:off x="0" y="4884310"/>
            <a:ext cx="12077291" cy="2057959"/>
          </a:xfrm>
          <a:prstGeom prst="rect">
            <a:avLst/>
          </a:prstGeom>
          <a:noFill/>
          <a:ln>
            <a:noFill/>
          </a:ln>
        </p:spPr>
        <p:txBody>
          <a:bodyPr spcFirstLastPara="1" wrap="square" lIns="121900" tIns="121900" rIns="121900" bIns="121900" anchor="t" anchorCtr="0">
            <a:spAutoFit/>
          </a:bodyPr>
          <a:lstStyle/>
          <a:p>
            <a:pPr algn="ctr">
              <a:lnSpc>
                <a:spcPct val="115000"/>
              </a:lnSpc>
              <a:spcBef>
                <a:spcPts val="3200"/>
              </a:spcBef>
              <a:spcAft>
                <a:spcPts val="3200"/>
              </a:spcAft>
            </a:pPr>
            <a:r>
              <a:rPr lang="en-GB" sz="2800" i="1" dirty="0">
                <a:solidFill>
                  <a:srgbClr val="C00000"/>
                </a:solidFill>
                <a:ea typeface="Source Code Pro"/>
                <a:cs typeface="Source Code Pro"/>
                <a:sym typeface="Source Code Pro"/>
              </a:rPr>
              <a:t>“You don’t say to children, ‘Right now we’re going to do some long division and I’m sure you all know how to do that, so just get on with it’.”</a:t>
            </a:r>
            <a:endParaRPr sz="4400" i="1" dirty="0">
              <a:solidFill>
                <a:srgbClr val="C00000"/>
              </a:solidFill>
              <a:ea typeface="Source Code Pro"/>
              <a:cs typeface="Source Code Pro"/>
              <a:sym typeface="Source Code Pro"/>
            </a:endParaRPr>
          </a:p>
        </p:txBody>
      </p:sp>
      <p:sp>
        <p:nvSpPr>
          <p:cNvPr id="2" name="Rounded Rectangle 9">
            <a:extLst>
              <a:ext uri="{FF2B5EF4-FFF2-40B4-BE49-F238E27FC236}">
                <a16:creationId xmlns:a16="http://schemas.microsoft.com/office/drawing/2014/main" id="{24C9D1DA-7638-813C-DC65-BF2D15B198A5}"/>
              </a:ext>
            </a:extLst>
          </p:cNvPr>
          <p:cNvSpPr/>
          <p:nvPr/>
        </p:nvSpPr>
        <p:spPr>
          <a:xfrm>
            <a:off x="4272893" y="3711585"/>
            <a:ext cx="3278459" cy="947853"/>
          </a:xfrm>
          <a:prstGeom prst="roundRect">
            <a:avLst/>
          </a:prstGeom>
          <a:solidFill>
            <a:srgbClr val="36C2C4"/>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Modelling</a:t>
            </a:r>
          </a:p>
        </p:txBody>
      </p:sp>
    </p:spTree>
    <p:extLst>
      <p:ext uri="{BB962C8B-B14F-4D97-AF65-F5344CB8AC3E}">
        <p14:creationId xmlns:p14="http://schemas.microsoft.com/office/powerpoint/2010/main" val="2410172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53440" y="163485"/>
            <a:ext cx="1534160" cy="6501475"/>
          </a:xfrm>
          <a:prstGeom prst="roundRect">
            <a:avLst/>
          </a:prstGeom>
          <a:solidFill>
            <a:srgbClr val="36C2C4"/>
          </a:solidFill>
          <a:ln>
            <a:solidFill>
              <a:srgbClr val="08A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3071962" y="1094204"/>
            <a:ext cx="9120038" cy="4708981"/>
          </a:xfrm>
          <a:prstGeom prst="rect">
            <a:avLst/>
          </a:prstGeom>
          <a:noFill/>
        </p:spPr>
        <p:txBody>
          <a:bodyPr wrap="square" rtlCol="0">
            <a:spAutoFit/>
          </a:bodyPr>
          <a:lstStyle/>
          <a:p>
            <a:pPr algn="ctr"/>
            <a:r>
              <a:rPr lang="en-GB" sz="3200" b="1" dirty="0">
                <a:solidFill>
                  <a:srgbClr val="C00000"/>
                </a:solidFill>
              </a:rPr>
              <a:t>Creating a culture of talk in the classroom</a:t>
            </a:r>
          </a:p>
          <a:p>
            <a:pPr marL="342900" indent="-342900" algn="ctr">
              <a:buFont typeface="Arial" panose="020B0604020202020204" pitchFamily="34" charset="0"/>
              <a:buChar char="•"/>
            </a:pPr>
            <a:endParaRPr lang="en-GB" sz="2400" dirty="0"/>
          </a:p>
          <a:p>
            <a:pPr marL="342900" indent="-342900" algn="ctr">
              <a:buFont typeface="Arial" panose="020B0604020202020204" pitchFamily="34" charset="0"/>
              <a:buChar char="•"/>
            </a:pPr>
            <a:r>
              <a:rPr lang="en-GB" sz="2800" i="1" dirty="0"/>
              <a:t>Review from session 1</a:t>
            </a:r>
          </a:p>
          <a:p>
            <a:pPr marL="342900" indent="-342900" algn="ctr">
              <a:buFont typeface="Arial" panose="020B0604020202020204" pitchFamily="34" charset="0"/>
              <a:buChar char="•"/>
            </a:pPr>
            <a:endParaRPr lang="en-GB" sz="2800" i="1" dirty="0"/>
          </a:p>
          <a:p>
            <a:pPr marL="342900" indent="-342900" algn="ctr">
              <a:buFont typeface="Arial" panose="020B0604020202020204" pitchFamily="34" charset="0"/>
              <a:buChar char="•"/>
            </a:pPr>
            <a:r>
              <a:rPr lang="en-GB" sz="2800" b="0" i="0" dirty="0">
                <a:solidFill>
                  <a:srgbClr val="C00000"/>
                </a:solidFill>
                <a:effectLst/>
                <a:latin typeface="-apple-system"/>
              </a:rPr>
              <a:t>What is a Dialogic </a:t>
            </a:r>
            <a:r>
              <a:rPr lang="en-GB" sz="2800" dirty="0">
                <a:solidFill>
                  <a:srgbClr val="C00000"/>
                </a:solidFill>
                <a:latin typeface="-apple-system"/>
              </a:rPr>
              <a:t>Cl</a:t>
            </a:r>
            <a:r>
              <a:rPr lang="en-GB" sz="2800" b="0" i="0" dirty="0">
                <a:solidFill>
                  <a:srgbClr val="C00000"/>
                </a:solidFill>
                <a:effectLst/>
                <a:latin typeface="-apple-system"/>
              </a:rPr>
              <a:t>assroom?</a:t>
            </a:r>
          </a:p>
          <a:p>
            <a:pPr marL="342900" indent="-342900" algn="ctr">
              <a:buFont typeface="Arial" panose="020B0604020202020204" pitchFamily="34" charset="0"/>
              <a:buChar char="•"/>
            </a:pPr>
            <a:endParaRPr lang="en-GB" sz="2800" b="0" i="0" dirty="0">
              <a:solidFill>
                <a:srgbClr val="C00000"/>
              </a:solidFill>
              <a:effectLst/>
              <a:latin typeface="-apple-system"/>
            </a:endParaRPr>
          </a:p>
          <a:p>
            <a:pPr marL="342900" indent="-342900" algn="ctr">
              <a:buFont typeface="Arial" panose="020B0604020202020204" pitchFamily="34" charset="0"/>
              <a:buChar char="•"/>
            </a:pPr>
            <a:r>
              <a:rPr lang="en-GB" sz="2800" dirty="0">
                <a:solidFill>
                  <a:srgbClr val="C00000"/>
                </a:solidFill>
                <a:latin typeface="-apple-system"/>
              </a:rPr>
              <a:t>Strategies to support developing a Dialogic Classroom:</a:t>
            </a:r>
          </a:p>
          <a:p>
            <a:pPr algn="ctr"/>
            <a:r>
              <a:rPr lang="en-GB" sz="2800" i="1" dirty="0">
                <a:solidFill>
                  <a:srgbClr val="C00000"/>
                </a:solidFill>
                <a:latin typeface="-apple-system"/>
              </a:rPr>
              <a:t>Discussion Rules</a:t>
            </a:r>
          </a:p>
          <a:p>
            <a:pPr algn="ctr"/>
            <a:r>
              <a:rPr lang="en-GB" sz="2800" i="1" dirty="0">
                <a:solidFill>
                  <a:srgbClr val="C00000"/>
                </a:solidFill>
                <a:latin typeface="-apple-system"/>
              </a:rPr>
              <a:t>Speaking &amp; Listening</a:t>
            </a:r>
            <a:endParaRPr lang="en-GB" sz="2800" i="1" dirty="0"/>
          </a:p>
          <a:p>
            <a:pPr marL="342900" indent="-342900" algn="ctr">
              <a:buFont typeface="Arial" panose="020B0604020202020204" pitchFamily="34" charset="0"/>
              <a:buChar char="•"/>
            </a:pPr>
            <a:endParaRPr lang="en-GB" sz="2400" dirty="0"/>
          </a:p>
          <a:p>
            <a:pPr marL="342900" indent="-342900" algn="ctr">
              <a:buFont typeface="Arial" panose="020B0604020202020204" pitchFamily="34" charset="0"/>
              <a:buChar char="•"/>
            </a:pPr>
            <a:endParaRPr lang="en-GB" sz="2400" dirty="0"/>
          </a:p>
        </p:txBody>
      </p:sp>
      <p:sp>
        <p:nvSpPr>
          <p:cNvPr id="3" name="TextBox 2"/>
          <p:cNvSpPr txBox="1"/>
          <p:nvPr/>
        </p:nvSpPr>
        <p:spPr>
          <a:xfrm rot="16200000">
            <a:off x="-1266303" y="2847575"/>
            <a:ext cx="5723042" cy="984885"/>
          </a:xfrm>
          <a:prstGeom prst="rect">
            <a:avLst/>
          </a:prstGeom>
          <a:noFill/>
        </p:spPr>
        <p:txBody>
          <a:bodyPr wrap="none" rtlCol="0">
            <a:spAutoFit/>
          </a:bodyPr>
          <a:lstStyle/>
          <a:p>
            <a:r>
              <a:rPr lang="en-GB" sz="5800" b="1" dirty="0">
                <a:latin typeface="Arial" panose="020B0604020202020204" pitchFamily="34" charset="0"/>
                <a:cs typeface="Arial" panose="020B0604020202020204" pitchFamily="34" charset="0"/>
              </a:rPr>
              <a:t>Aims of the day</a:t>
            </a:r>
          </a:p>
        </p:txBody>
      </p:sp>
      <p:pic>
        <p:nvPicPr>
          <p:cNvPr id="4" name="Google Shape;60;p13" descr="Logo, icon&#10;&#10;Description automatically generated">
            <a:extLst>
              <a:ext uri="{FF2B5EF4-FFF2-40B4-BE49-F238E27FC236}">
                <a16:creationId xmlns:a16="http://schemas.microsoft.com/office/drawing/2014/main" id="{3BCA82E0-89DA-4743-3B9D-C6AD7F33011A}"/>
              </a:ext>
            </a:extLst>
          </p:cNvPr>
          <p:cNvPicPr preferRelativeResize="0"/>
          <p:nvPr/>
        </p:nvPicPr>
        <p:blipFill rotWithShape="1">
          <a:blip r:embed="rId2"/>
          <a:srcRect l="6859" r="6241" b="-1"/>
          <a:stretch/>
        </p:blipFill>
        <p:spPr>
          <a:xfrm>
            <a:off x="2087661" y="4813859"/>
            <a:ext cx="2971125" cy="1899285"/>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p:spPr>
      </p:pic>
    </p:spTree>
    <p:extLst>
      <p:ext uri="{BB962C8B-B14F-4D97-AF65-F5344CB8AC3E}">
        <p14:creationId xmlns:p14="http://schemas.microsoft.com/office/powerpoint/2010/main" val="1100128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127" b="6875"/>
          <a:stretch/>
        </p:blipFill>
        <p:spPr>
          <a:xfrm>
            <a:off x="30260" y="8965"/>
            <a:ext cx="4941929" cy="3372787"/>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132" t="21606" b="3646"/>
          <a:stretch/>
        </p:blipFill>
        <p:spPr>
          <a:xfrm>
            <a:off x="42639" y="3339409"/>
            <a:ext cx="2585202" cy="1543966"/>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7921" t="12241" r="6177" b="12569"/>
          <a:stretch/>
        </p:blipFill>
        <p:spPr>
          <a:xfrm>
            <a:off x="5078875" y="36424"/>
            <a:ext cx="5137618" cy="3372787"/>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3573" t="12286" r="12004" b="13334"/>
          <a:stretch/>
        </p:blipFill>
        <p:spPr>
          <a:xfrm>
            <a:off x="2973817" y="3134682"/>
            <a:ext cx="1661685" cy="221428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9437" r="10040" b="22971"/>
          <a:stretch/>
        </p:blipFill>
        <p:spPr>
          <a:xfrm>
            <a:off x="10309389" y="2187390"/>
            <a:ext cx="1729021" cy="2205317"/>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8960" t="12226" r="8599" b="12087"/>
          <a:stretch/>
        </p:blipFill>
        <p:spPr>
          <a:xfrm>
            <a:off x="10264557" y="4419594"/>
            <a:ext cx="1808904" cy="2214282"/>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l="7265" t="17360" r="13084" b="7477"/>
          <a:stretch/>
        </p:blipFill>
        <p:spPr>
          <a:xfrm>
            <a:off x="8352948" y="3729314"/>
            <a:ext cx="1911609" cy="2405197"/>
          </a:xfrm>
          <a:prstGeom prst="rect">
            <a:avLst/>
          </a:prstGeom>
        </p:spPr>
      </p:pic>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9925" t="13474" r="12167" b="9533"/>
          <a:stretch/>
        </p:blipFill>
        <p:spPr>
          <a:xfrm>
            <a:off x="6688688" y="4419594"/>
            <a:ext cx="1680448" cy="2214282"/>
          </a:xfrm>
          <a:prstGeom prst="rect">
            <a:avLst/>
          </a:prstGeom>
        </p:spPr>
      </p:pic>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l="8524" t="15218" r="7373" b="10808"/>
          <a:stretch/>
        </p:blipFill>
        <p:spPr>
          <a:xfrm>
            <a:off x="4608222" y="3729314"/>
            <a:ext cx="2050879" cy="2405197"/>
          </a:xfrm>
          <a:prstGeom prst="rect">
            <a:avLst/>
          </a:prstGeom>
        </p:spPr>
      </p:pic>
      <p:sp>
        <p:nvSpPr>
          <p:cNvPr id="10" name="Rounded Rectangle 7">
            <a:extLst>
              <a:ext uri="{FF2B5EF4-FFF2-40B4-BE49-F238E27FC236}">
                <a16:creationId xmlns:a16="http://schemas.microsoft.com/office/drawing/2014/main" id="{E9612B31-218E-E8DC-8166-E21A7E8F9FD4}"/>
              </a:ext>
            </a:extLst>
          </p:cNvPr>
          <p:cNvSpPr/>
          <p:nvPr/>
        </p:nvSpPr>
        <p:spPr>
          <a:xfrm rot="20889090">
            <a:off x="109353" y="5310522"/>
            <a:ext cx="2871946" cy="947853"/>
          </a:xfrm>
          <a:prstGeom prst="roundRect">
            <a:avLst/>
          </a:prstGeom>
          <a:solidFill>
            <a:srgbClr val="36C2C4"/>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Sentence stems</a:t>
            </a:r>
          </a:p>
        </p:txBody>
      </p:sp>
      <p:sp>
        <p:nvSpPr>
          <p:cNvPr id="12" name="TextBox 11">
            <a:extLst>
              <a:ext uri="{FF2B5EF4-FFF2-40B4-BE49-F238E27FC236}">
                <a16:creationId xmlns:a16="http://schemas.microsoft.com/office/drawing/2014/main" id="{E9593469-DAB6-D1F7-58A2-2A07306971AB}"/>
              </a:ext>
            </a:extLst>
          </p:cNvPr>
          <p:cNvSpPr txBox="1"/>
          <p:nvPr/>
        </p:nvSpPr>
        <p:spPr>
          <a:xfrm>
            <a:off x="-2874" y="6488668"/>
            <a:ext cx="6098874" cy="369332"/>
          </a:xfrm>
          <a:prstGeom prst="rect">
            <a:avLst/>
          </a:prstGeom>
          <a:noFill/>
        </p:spPr>
        <p:txBody>
          <a:bodyPr wrap="square">
            <a:spAutoFit/>
          </a:bodyPr>
          <a:lstStyle/>
          <a:p>
            <a:r>
              <a:rPr lang="en-GB" sz="1800" b="1" dirty="0">
                <a:solidFill>
                  <a:srgbClr val="002060"/>
                </a:solidFill>
              </a:rPr>
              <a:t>Credit: </a:t>
            </a:r>
            <a:r>
              <a:rPr lang="en-GB" sz="1800" b="1" dirty="0" err="1">
                <a:solidFill>
                  <a:srgbClr val="002060"/>
                </a:solidFill>
              </a:rPr>
              <a:t>L.Bisiker</a:t>
            </a:r>
            <a:r>
              <a:rPr lang="en-GB" sz="1800" b="1" dirty="0">
                <a:solidFill>
                  <a:srgbClr val="002060"/>
                </a:solidFill>
              </a:rPr>
              <a:t> Expert Oracy Lead</a:t>
            </a:r>
          </a:p>
        </p:txBody>
      </p:sp>
    </p:spTree>
    <p:extLst>
      <p:ext uri="{BB962C8B-B14F-4D97-AF65-F5344CB8AC3E}">
        <p14:creationId xmlns:p14="http://schemas.microsoft.com/office/powerpoint/2010/main" val="18729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541439" y="1026970"/>
            <a:ext cx="6445770" cy="4834328"/>
          </a:xfrm>
          <a:prstGeom prst="rect">
            <a:avLst/>
          </a:prstGeom>
        </p:spPr>
      </p:pic>
      <p:sp>
        <p:nvSpPr>
          <p:cNvPr id="2" name="Rounded Rectangle 10">
            <a:extLst>
              <a:ext uri="{FF2B5EF4-FFF2-40B4-BE49-F238E27FC236}">
                <a16:creationId xmlns:a16="http://schemas.microsoft.com/office/drawing/2014/main" id="{9F9EF545-C2CB-7C67-FC0F-AF078A0619B8}"/>
              </a:ext>
            </a:extLst>
          </p:cNvPr>
          <p:cNvSpPr/>
          <p:nvPr/>
        </p:nvSpPr>
        <p:spPr>
          <a:xfrm rot="20794571">
            <a:off x="65239" y="1634553"/>
            <a:ext cx="3278459" cy="947853"/>
          </a:xfrm>
          <a:prstGeom prst="roundRect">
            <a:avLst/>
          </a:prstGeom>
          <a:solidFill>
            <a:srgbClr val="36C2C4"/>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Key vocabulary</a:t>
            </a:r>
          </a:p>
        </p:txBody>
      </p:sp>
      <p:sp>
        <p:nvSpPr>
          <p:cNvPr id="4" name="TextBox 3">
            <a:extLst>
              <a:ext uri="{FF2B5EF4-FFF2-40B4-BE49-F238E27FC236}">
                <a16:creationId xmlns:a16="http://schemas.microsoft.com/office/drawing/2014/main" id="{0B20442D-0374-86DF-7B5A-B800D9B6EA27}"/>
              </a:ext>
            </a:extLst>
          </p:cNvPr>
          <p:cNvSpPr txBox="1"/>
          <p:nvPr/>
        </p:nvSpPr>
        <p:spPr>
          <a:xfrm>
            <a:off x="0" y="6267419"/>
            <a:ext cx="6098874" cy="646331"/>
          </a:xfrm>
          <a:prstGeom prst="rect">
            <a:avLst/>
          </a:prstGeom>
          <a:noFill/>
        </p:spPr>
        <p:txBody>
          <a:bodyPr wrap="square">
            <a:spAutoFit/>
          </a:bodyPr>
          <a:lstStyle/>
          <a:p>
            <a:r>
              <a:rPr lang="en-GB" sz="1800" b="1" dirty="0">
                <a:solidFill>
                  <a:srgbClr val="002060"/>
                </a:solidFill>
              </a:rPr>
              <a:t>Credit: L. Bisiker Expert </a:t>
            </a:r>
          </a:p>
          <a:p>
            <a:r>
              <a:rPr lang="en-GB" sz="1800" b="1" dirty="0">
                <a:solidFill>
                  <a:srgbClr val="002060"/>
                </a:solidFill>
              </a:rPr>
              <a:t>Oracy Lead</a:t>
            </a:r>
          </a:p>
        </p:txBody>
      </p:sp>
    </p:spTree>
    <p:extLst>
      <p:ext uri="{BB962C8B-B14F-4D97-AF65-F5344CB8AC3E}">
        <p14:creationId xmlns:p14="http://schemas.microsoft.com/office/powerpoint/2010/main" val="42546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CED4ADB3-C6E5-44F4-960B-D8CDEC8E8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15">
            <a:extLst>
              <a:ext uri="{FF2B5EF4-FFF2-40B4-BE49-F238E27FC236}">
                <a16:creationId xmlns:a16="http://schemas.microsoft.com/office/drawing/2014/main" id="{E46B98A5-2874-4160-A801-37F77430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862" y="549276"/>
            <a:ext cx="7200149" cy="5759449"/>
          </a:xfrm>
          <a:prstGeom prst="rect">
            <a:avLst/>
          </a:prstGeom>
          <a:solidFill>
            <a:schemeClr val="bg1"/>
          </a:solidFill>
          <a:ln>
            <a:noFill/>
          </a:ln>
          <a:effectLst>
            <a:outerShdw blurRad="508000" dist="1016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791383-B559-FE5D-9921-8BBE08796456}"/>
              </a:ext>
            </a:extLst>
          </p:cNvPr>
          <p:cNvSpPr>
            <a:spLocks noGrp="1"/>
          </p:cNvSpPr>
          <p:nvPr>
            <p:ph type="title"/>
          </p:nvPr>
        </p:nvSpPr>
        <p:spPr>
          <a:xfrm>
            <a:off x="1090613" y="921961"/>
            <a:ext cx="6115890" cy="1062114"/>
          </a:xfrm>
        </p:spPr>
        <p:txBody>
          <a:bodyPr anchor="t">
            <a:normAutofit fontScale="90000"/>
          </a:bodyPr>
          <a:lstStyle/>
          <a:p>
            <a:r>
              <a:rPr lang="en-GB" sz="4000" b="1" dirty="0">
                <a:solidFill>
                  <a:srgbClr val="002060"/>
                </a:solidFill>
              </a:rPr>
              <a:t>Listening</a:t>
            </a:r>
            <a:br>
              <a:rPr lang="en-GB" sz="3600" b="1" dirty="0">
                <a:solidFill>
                  <a:srgbClr val="002060"/>
                </a:solidFill>
              </a:rPr>
            </a:br>
            <a:r>
              <a:rPr lang="en-GB" sz="3100" b="1" i="1" dirty="0">
                <a:solidFill>
                  <a:srgbClr val="002060"/>
                </a:solidFill>
              </a:rPr>
              <a:t>Nest to collect your thoughts</a:t>
            </a:r>
            <a:endParaRPr lang="en-GB" sz="3600" b="1" i="1" dirty="0">
              <a:solidFill>
                <a:srgbClr val="002060"/>
              </a:solidFill>
            </a:endParaRPr>
          </a:p>
        </p:txBody>
      </p:sp>
      <p:grpSp>
        <p:nvGrpSpPr>
          <p:cNvPr id="25" name="Group 17">
            <a:extLst>
              <a:ext uri="{FF2B5EF4-FFF2-40B4-BE49-F238E27FC236}">
                <a16:creationId xmlns:a16="http://schemas.microsoft.com/office/drawing/2014/main" id="{21DDE79B-A5E7-4416-9FDF-A11E385102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0863" y="1846203"/>
            <a:ext cx="7200900" cy="4462522"/>
            <a:chOff x="4656138" y="0"/>
            <a:chExt cx="6983409" cy="6308725"/>
          </a:xfrm>
        </p:grpSpPr>
        <p:sp>
          <p:nvSpPr>
            <p:cNvPr id="26" name="Rectangle 18">
              <a:extLst>
                <a:ext uri="{FF2B5EF4-FFF2-40B4-BE49-F238E27FC236}">
                  <a16:creationId xmlns:a16="http://schemas.microsoft.com/office/drawing/2014/main" id="{5DBB2F20-9E4E-43B2-86CD-7D76C5744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2794" cy="63087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a:extLst>
                <a:ext uri="{FF2B5EF4-FFF2-40B4-BE49-F238E27FC236}">
                  <a16:creationId xmlns:a16="http://schemas.microsoft.com/office/drawing/2014/main" id="{4F981160-1756-4176-9381-12ED4B531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accent4">
                <a:lumMod val="75000"/>
                <a:alpha val="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a:extLst>
                <a:ext uri="{FF2B5EF4-FFF2-40B4-BE49-F238E27FC236}">
                  <a16:creationId xmlns:a16="http://schemas.microsoft.com/office/drawing/2014/main" id="{A18D65E0-26C5-4911-8E24-AF1E27F81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bg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 name="Picture 4" descr="A group of children sitting in a circle&#10;&#10;Description automatically generated with low confidence">
            <a:extLst>
              <a:ext uri="{FF2B5EF4-FFF2-40B4-BE49-F238E27FC236}">
                <a16:creationId xmlns:a16="http://schemas.microsoft.com/office/drawing/2014/main" id="{AFC7876B-9741-9DBC-4808-ABCE5C5F2AF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0863" y="2152697"/>
            <a:ext cx="6840900" cy="3848006"/>
          </a:xfrm>
          <a:prstGeom prst="rect">
            <a:avLst/>
          </a:prstGeom>
          <a:effectLst/>
        </p:spPr>
      </p:pic>
      <p:sp>
        <p:nvSpPr>
          <p:cNvPr id="3" name="Content Placeholder 2">
            <a:extLst>
              <a:ext uri="{FF2B5EF4-FFF2-40B4-BE49-F238E27FC236}">
                <a16:creationId xmlns:a16="http://schemas.microsoft.com/office/drawing/2014/main" id="{10132F37-138E-EF20-7AC3-D210D8A51EB8}"/>
              </a:ext>
            </a:extLst>
          </p:cNvPr>
          <p:cNvSpPr>
            <a:spLocks noGrp="1"/>
          </p:cNvSpPr>
          <p:nvPr>
            <p:ph idx="1"/>
          </p:nvPr>
        </p:nvSpPr>
        <p:spPr>
          <a:xfrm>
            <a:off x="7751763" y="921960"/>
            <a:ext cx="4620237" cy="5014080"/>
          </a:xfrm>
        </p:spPr>
        <p:txBody>
          <a:bodyPr anchor="t">
            <a:normAutofit/>
          </a:bodyPr>
          <a:lstStyle/>
          <a:p>
            <a:r>
              <a:rPr lang="en-GB" dirty="0">
                <a:solidFill>
                  <a:srgbClr val="002060">
                    <a:alpha val="60000"/>
                  </a:srgbClr>
                </a:solidFill>
              </a:rPr>
              <a:t>What do you expect from your children when you ask them to listen to you / each other?</a:t>
            </a:r>
          </a:p>
          <a:p>
            <a:r>
              <a:rPr lang="en-GB" dirty="0">
                <a:solidFill>
                  <a:srgbClr val="002060">
                    <a:alpha val="60000"/>
                  </a:srgbClr>
                </a:solidFill>
              </a:rPr>
              <a:t>Do children know this expectation?</a:t>
            </a:r>
          </a:p>
          <a:p>
            <a:r>
              <a:rPr lang="en-GB" dirty="0">
                <a:solidFill>
                  <a:srgbClr val="002060">
                    <a:alpha val="60000"/>
                  </a:srgbClr>
                </a:solidFill>
              </a:rPr>
              <a:t>How do you know they are listening?</a:t>
            </a:r>
          </a:p>
          <a:p>
            <a:r>
              <a:rPr lang="en-GB" dirty="0">
                <a:solidFill>
                  <a:srgbClr val="002060">
                    <a:alpha val="60000"/>
                  </a:srgbClr>
                </a:solidFill>
              </a:rPr>
              <a:t>Is their listening passive or active?</a:t>
            </a:r>
          </a:p>
        </p:txBody>
      </p:sp>
    </p:spTree>
    <p:extLst>
      <p:ext uri="{BB962C8B-B14F-4D97-AF65-F5344CB8AC3E}">
        <p14:creationId xmlns:p14="http://schemas.microsoft.com/office/powerpoint/2010/main" val="104179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8113" t="25848" r="21767" b="21634"/>
          <a:stretch/>
        </p:blipFill>
        <p:spPr>
          <a:xfrm>
            <a:off x="521018" y="177965"/>
            <a:ext cx="10770373" cy="52923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6879" y="5291010"/>
            <a:ext cx="1389025" cy="1389025"/>
          </a:xfrm>
          <a:prstGeom prst="rect">
            <a:avLst/>
          </a:prstGeom>
        </p:spPr>
      </p:pic>
      <p:sp>
        <p:nvSpPr>
          <p:cNvPr id="2" name="TextBox 1">
            <a:extLst>
              <a:ext uri="{FF2B5EF4-FFF2-40B4-BE49-F238E27FC236}">
                <a16:creationId xmlns:a16="http://schemas.microsoft.com/office/drawing/2014/main" id="{43B09C89-5471-970B-AC5D-183FDFD735CA}"/>
              </a:ext>
            </a:extLst>
          </p:cNvPr>
          <p:cNvSpPr txBox="1"/>
          <p:nvPr/>
        </p:nvSpPr>
        <p:spPr>
          <a:xfrm>
            <a:off x="900609" y="5291010"/>
            <a:ext cx="3899140" cy="954107"/>
          </a:xfrm>
          <a:prstGeom prst="rect">
            <a:avLst/>
          </a:prstGeom>
          <a:noFill/>
        </p:spPr>
        <p:txBody>
          <a:bodyPr wrap="square" rtlCol="0">
            <a:spAutoFit/>
          </a:bodyPr>
          <a:lstStyle/>
          <a:p>
            <a:r>
              <a:rPr lang="en-GB" sz="2800" b="1" dirty="0">
                <a:solidFill>
                  <a:srgbClr val="C00000"/>
                </a:solidFill>
              </a:rPr>
              <a:t>Learning through Listening</a:t>
            </a:r>
          </a:p>
        </p:txBody>
      </p:sp>
      <p:sp>
        <p:nvSpPr>
          <p:cNvPr id="3" name="TextBox 2">
            <a:extLst>
              <a:ext uri="{FF2B5EF4-FFF2-40B4-BE49-F238E27FC236}">
                <a16:creationId xmlns:a16="http://schemas.microsoft.com/office/drawing/2014/main" id="{1C82E49A-BBA2-2012-CD19-718B25551979}"/>
              </a:ext>
            </a:extLst>
          </p:cNvPr>
          <p:cNvSpPr txBox="1"/>
          <p:nvPr/>
        </p:nvSpPr>
        <p:spPr>
          <a:xfrm>
            <a:off x="6797615" y="5470305"/>
            <a:ext cx="3519577" cy="523220"/>
          </a:xfrm>
          <a:prstGeom prst="rect">
            <a:avLst/>
          </a:prstGeom>
          <a:noFill/>
        </p:spPr>
        <p:txBody>
          <a:bodyPr wrap="square" rtlCol="0">
            <a:spAutoFit/>
          </a:bodyPr>
          <a:lstStyle/>
          <a:p>
            <a:r>
              <a:rPr lang="en-GB" sz="2800" b="1" dirty="0">
                <a:solidFill>
                  <a:srgbClr val="0070C0"/>
                </a:solidFill>
              </a:rPr>
              <a:t>Learning to Listen</a:t>
            </a:r>
          </a:p>
        </p:txBody>
      </p:sp>
    </p:spTree>
    <p:extLst>
      <p:ext uri="{BB962C8B-B14F-4D97-AF65-F5344CB8AC3E}">
        <p14:creationId xmlns:p14="http://schemas.microsoft.com/office/powerpoint/2010/main" val="2899695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737000" y="1070000"/>
            <a:ext cx="4718000" cy="4718000"/>
          </a:xfrm>
          <a:prstGeom prst="rect">
            <a:avLst/>
          </a:prstGeom>
        </p:spPr>
        <p:txBody>
          <a:bodyPr spcFirstLastPara="1" vert="horz" wrap="square" lIns="121900" tIns="121900" rIns="121900" bIns="121900" rtlCol="0" anchor="ctr" anchorCtr="0">
            <a:normAutofit/>
          </a:bodyPr>
          <a:lstStyle/>
          <a:p>
            <a:endParaRPr/>
          </a:p>
        </p:txBody>
      </p:sp>
      <p:pic>
        <p:nvPicPr>
          <p:cNvPr id="103" name="Google Shape;103;p20"/>
          <p:cNvPicPr preferRelativeResize="0"/>
          <p:nvPr/>
        </p:nvPicPr>
        <p:blipFill>
          <a:blip r:embed="rId3">
            <a:alphaModFix/>
          </a:blip>
          <a:stretch>
            <a:fillRect/>
          </a:stretch>
        </p:blipFill>
        <p:spPr>
          <a:xfrm>
            <a:off x="1742818" y="840034"/>
            <a:ext cx="8706365" cy="6017965"/>
          </a:xfrm>
          <a:prstGeom prst="rect">
            <a:avLst/>
          </a:prstGeom>
          <a:noFill/>
          <a:ln>
            <a:noFill/>
          </a:ln>
        </p:spPr>
      </p:pic>
      <p:sp>
        <p:nvSpPr>
          <p:cNvPr id="104" name="Google Shape;104;p20"/>
          <p:cNvSpPr txBox="1"/>
          <p:nvPr/>
        </p:nvSpPr>
        <p:spPr>
          <a:xfrm>
            <a:off x="203333" y="147867"/>
            <a:ext cx="11756400" cy="1354176"/>
          </a:xfrm>
          <a:prstGeom prst="rect">
            <a:avLst/>
          </a:prstGeom>
          <a:noFill/>
          <a:ln>
            <a:noFill/>
          </a:ln>
        </p:spPr>
        <p:txBody>
          <a:bodyPr spcFirstLastPara="1" wrap="square" lIns="121900" tIns="121900" rIns="121900" bIns="121900" anchor="t" anchorCtr="0">
            <a:spAutoFit/>
          </a:bodyPr>
          <a:lstStyle/>
          <a:p>
            <a:r>
              <a:rPr lang="en-GB" sz="2400">
                <a:highlight>
                  <a:schemeClr val="lt1"/>
                </a:highlight>
                <a:latin typeface="Source Code Pro"/>
                <a:ea typeface="Source Code Pro"/>
                <a:cs typeface="Source Code Pro"/>
                <a:sym typeface="Source Code Pro"/>
              </a:rPr>
              <a:t>The oracy framework is a useful tool for organising and catagorising listening skills. Consider the four strands of oracy and which listening skills sit beneath each of them.</a:t>
            </a:r>
            <a:endParaRPr sz="2400">
              <a:highlight>
                <a:schemeClr val="lt1"/>
              </a:highlight>
              <a:latin typeface="Source Code Pro"/>
              <a:ea typeface="Source Code Pro"/>
              <a:cs typeface="Source Code Pro"/>
              <a:sym typeface="Source Code Pr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1"/>
          <p:cNvPicPr preferRelativeResize="0"/>
          <p:nvPr/>
        </p:nvPicPr>
        <p:blipFill>
          <a:blip r:embed="rId3">
            <a:alphaModFix/>
          </a:blip>
          <a:stretch>
            <a:fillRect/>
          </a:stretch>
        </p:blipFill>
        <p:spPr>
          <a:xfrm>
            <a:off x="203201" y="-68599"/>
            <a:ext cx="11785599" cy="2809084"/>
          </a:xfrm>
          <a:prstGeom prst="rect">
            <a:avLst/>
          </a:prstGeom>
          <a:noFill/>
          <a:ln>
            <a:noFill/>
          </a:ln>
        </p:spPr>
      </p:pic>
      <p:sp>
        <p:nvSpPr>
          <p:cNvPr id="110" name="Google Shape;110;p21"/>
          <p:cNvSpPr txBox="1"/>
          <p:nvPr/>
        </p:nvSpPr>
        <p:spPr>
          <a:xfrm>
            <a:off x="462133" y="2514268"/>
            <a:ext cx="2477200" cy="3693278"/>
          </a:xfrm>
          <a:prstGeom prst="rect">
            <a:avLst/>
          </a:prstGeom>
          <a:noFill/>
          <a:ln>
            <a:noFill/>
          </a:ln>
        </p:spPr>
        <p:txBody>
          <a:bodyPr spcFirstLastPara="1" wrap="square" lIns="121900" tIns="121900" rIns="121900" bIns="121900" anchor="t" anchorCtr="0">
            <a:spAutoFit/>
          </a:bodyPr>
          <a:lstStyle/>
          <a:p>
            <a:r>
              <a:rPr lang="en-GB" sz="1600">
                <a:highlight>
                  <a:srgbClr val="FFBE66"/>
                </a:highlight>
                <a:latin typeface="Source Code Pro"/>
                <a:ea typeface="Source Code Pro"/>
                <a:cs typeface="Source Code Pro"/>
                <a:sym typeface="Source Code Pro"/>
              </a:rPr>
              <a:t>The physical markers of listening are often the easiest to teach and usually the best place to start.</a:t>
            </a:r>
            <a:endParaRPr sz="1600">
              <a:highlight>
                <a:srgbClr val="FFBE66"/>
              </a:highlight>
              <a:latin typeface="Source Code Pro"/>
              <a:ea typeface="Source Code Pro"/>
              <a:cs typeface="Source Code Pro"/>
              <a:sym typeface="Source Code Pro"/>
            </a:endParaRPr>
          </a:p>
          <a:p>
            <a:pPr marL="609585" indent="-406390">
              <a:buSzPts val="1200"/>
              <a:buFont typeface="Source Code Pro"/>
              <a:buChar char="●"/>
            </a:pPr>
            <a:r>
              <a:rPr lang="en-GB" sz="1600">
                <a:highlight>
                  <a:srgbClr val="FFBE66"/>
                </a:highlight>
                <a:latin typeface="Source Code Pro"/>
                <a:ea typeface="Source Code Pro"/>
                <a:cs typeface="Source Code Pro"/>
                <a:sym typeface="Source Code Pro"/>
              </a:rPr>
              <a:t>Facing the speaker</a:t>
            </a:r>
            <a:endParaRPr sz="1600">
              <a:highlight>
                <a:srgbClr val="FFBE66"/>
              </a:highlight>
              <a:latin typeface="Source Code Pro"/>
              <a:ea typeface="Source Code Pro"/>
              <a:cs typeface="Source Code Pro"/>
              <a:sym typeface="Source Code Pro"/>
            </a:endParaRPr>
          </a:p>
          <a:p>
            <a:pPr marL="609585" indent="-406390">
              <a:buSzPts val="1200"/>
              <a:buFont typeface="Source Code Pro"/>
              <a:buChar char="●"/>
            </a:pPr>
            <a:r>
              <a:rPr lang="en-GB" sz="1600">
                <a:highlight>
                  <a:srgbClr val="FFBE66"/>
                </a:highlight>
                <a:latin typeface="Source Code Pro"/>
                <a:ea typeface="Source Code Pro"/>
                <a:cs typeface="Source Code Pro"/>
                <a:sym typeface="Source Code Pro"/>
              </a:rPr>
              <a:t>Making eye contact</a:t>
            </a:r>
            <a:endParaRPr sz="1600">
              <a:highlight>
                <a:srgbClr val="FFBE66"/>
              </a:highlight>
              <a:latin typeface="Source Code Pro"/>
              <a:ea typeface="Source Code Pro"/>
              <a:cs typeface="Source Code Pro"/>
              <a:sym typeface="Source Code Pro"/>
            </a:endParaRPr>
          </a:p>
          <a:p>
            <a:pPr marL="609585" indent="-406390">
              <a:buSzPts val="1200"/>
              <a:buFont typeface="Source Code Pro"/>
              <a:buChar char="●"/>
            </a:pPr>
            <a:r>
              <a:rPr lang="en-GB" sz="1600">
                <a:highlight>
                  <a:srgbClr val="FFBE66"/>
                </a:highlight>
                <a:latin typeface="Source Code Pro"/>
                <a:ea typeface="Source Code Pro"/>
                <a:cs typeface="Source Code Pro"/>
                <a:sym typeface="Source Code Pro"/>
              </a:rPr>
              <a:t>Building on what has been said</a:t>
            </a:r>
            <a:endParaRPr sz="1600">
              <a:highlight>
                <a:srgbClr val="FFBE66"/>
              </a:highlight>
              <a:latin typeface="Source Code Pro"/>
              <a:ea typeface="Source Code Pro"/>
              <a:cs typeface="Source Code Pro"/>
              <a:sym typeface="Source Code Pro"/>
            </a:endParaRPr>
          </a:p>
        </p:txBody>
      </p:sp>
      <p:sp>
        <p:nvSpPr>
          <p:cNvPr id="111" name="Google Shape;111;p21"/>
          <p:cNvSpPr txBox="1"/>
          <p:nvPr/>
        </p:nvSpPr>
        <p:spPr>
          <a:xfrm>
            <a:off x="6284833" y="2740501"/>
            <a:ext cx="2477200" cy="2954615"/>
          </a:xfrm>
          <a:prstGeom prst="rect">
            <a:avLst/>
          </a:prstGeom>
          <a:noFill/>
          <a:ln>
            <a:noFill/>
          </a:ln>
        </p:spPr>
        <p:txBody>
          <a:bodyPr spcFirstLastPara="1" wrap="square" lIns="121900" tIns="121900" rIns="121900" bIns="121900" anchor="t" anchorCtr="0">
            <a:spAutoFit/>
          </a:bodyPr>
          <a:lstStyle/>
          <a:p>
            <a:r>
              <a:rPr lang="en-GB" sz="1600">
                <a:highlight>
                  <a:srgbClr val="FBE267"/>
                </a:highlight>
                <a:latin typeface="Source Code Pro"/>
                <a:ea typeface="Source Code Pro"/>
                <a:cs typeface="Source Code Pro"/>
                <a:sym typeface="Source Code Pro"/>
              </a:rPr>
              <a:t>Listening is a cognitive process through which we develop understanding.</a:t>
            </a:r>
            <a:endParaRPr sz="1600">
              <a:highlight>
                <a:srgbClr val="FBE267"/>
              </a:highlight>
              <a:latin typeface="Source Code Pro"/>
              <a:ea typeface="Source Code Pro"/>
              <a:cs typeface="Source Code Pro"/>
              <a:sym typeface="Source Code Pro"/>
            </a:endParaRPr>
          </a:p>
          <a:p>
            <a:pPr marL="609585" indent="-406390">
              <a:buSzPts val="1200"/>
              <a:buFont typeface="Source Code Pro"/>
              <a:buChar char="●"/>
            </a:pPr>
            <a:r>
              <a:rPr lang="en-GB" sz="1600">
                <a:highlight>
                  <a:srgbClr val="FBE267"/>
                </a:highlight>
                <a:latin typeface="Source Code Pro"/>
                <a:ea typeface="Source Code Pro"/>
                <a:cs typeface="Source Code Pro"/>
                <a:sym typeface="Source Code Pro"/>
              </a:rPr>
              <a:t>Summarising</a:t>
            </a:r>
            <a:endParaRPr sz="1600">
              <a:highlight>
                <a:srgbClr val="FBE267"/>
              </a:highlight>
              <a:latin typeface="Source Code Pro"/>
              <a:ea typeface="Source Code Pro"/>
              <a:cs typeface="Source Code Pro"/>
              <a:sym typeface="Source Code Pro"/>
            </a:endParaRPr>
          </a:p>
          <a:p>
            <a:pPr marL="609585" indent="-406390">
              <a:buSzPts val="1200"/>
              <a:buFont typeface="Source Code Pro"/>
              <a:buChar char="●"/>
            </a:pPr>
            <a:r>
              <a:rPr lang="en-GB" sz="1600">
                <a:highlight>
                  <a:srgbClr val="FBE267"/>
                </a:highlight>
                <a:latin typeface="Source Code Pro"/>
                <a:ea typeface="Source Code Pro"/>
                <a:cs typeface="Source Code Pro"/>
                <a:sym typeface="Source Code Pro"/>
              </a:rPr>
              <a:t>Asking questions</a:t>
            </a:r>
            <a:endParaRPr sz="1600">
              <a:highlight>
                <a:srgbClr val="FBE267"/>
              </a:highlight>
              <a:latin typeface="Source Code Pro"/>
              <a:ea typeface="Source Code Pro"/>
              <a:cs typeface="Source Code Pro"/>
              <a:sym typeface="Source Code Pro"/>
            </a:endParaRPr>
          </a:p>
          <a:p>
            <a:pPr marL="609585" indent="-406390">
              <a:buSzPts val="1200"/>
              <a:buFont typeface="Source Code Pro"/>
              <a:buChar char="●"/>
            </a:pPr>
            <a:r>
              <a:rPr lang="en-GB" sz="1600">
                <a:highlight>
                  <a:srgbClr val="FBE267"/>
                </a:highlight>
                <a:latin typeface="Source Code Pro"/>
                <a:ea typeface="Source Code Pro"/>
                <a:cs typeface="Source Code Pro"/>
                <a:sym typeface="Source Code Pro"/>
              </a:rPr>
              <a:t>Building upon what has been said</a:t>
            </a:r>
            <a:endParaRPr sz="1600">
              <a:highlight>
                <a:srgbClr val="FBE267"/>
              </a:highlight>
              <a:latin typeface="Source Code Pro"/>
              <a:ea typeface="Source Code Pro"/>
              <a:cs typeface="Source Code Pro"/>
              <a:sym typeface="Source Code Pro"/>
            </a:endParaRPr>
          </a:p>
        </p:txBody>
      </p:sp>
      <p:sp>
        <p:nvSpPr>
          <p:cNvPr id="112" name="Google Shape;112;p21"/>
          <p:cNvSpPr txBox="1"/>
          <p:nvPr/>
        </p:nvSpPr>
        <p:spPr>
          <a:xfrm>
            <a:off x="3419500" y="2625068"/>
            <a:ext cx="2477200" cy="3693278"/>
          </a:xfrm>
          <a:prstGeom prst="rect">
            <a:avLst/>
          </a:prstGeom>
          <a:noFill/>
          <a:ln>
            <a:noFill/>
          </a:ln>
        </p:spPr>
        <p:txBody>
          <a:bodyPr spcFirstLastPara="1" wrap="square" lIns="121900" tIns="121900" rIns="121900" bIns="121900" anchor="t" anchorCtr="0">
            <a:spAutoFit/>
          </a:bodyPr>
          <a:lstStyle/>
          <a:p>
            <a:r>
              <a:rPr lang="en-GB" sz="1600">
                <a:highlight>
                  <a:srgbClr val="EDBED3"/>
                </a:highlight>
                <a:latin typeface="Source Code Pro"/>
                <a:ea typeface="Source Code Pro"/>
                <a:cs typeface="Source Code Pro"/>
                <a:sym typeface="Source Code Pro"/>
              </a:rPr>
              <a:t>The linguistic skill most closely linked to listening is paraphrasing. This demonstrates that you have listened and understood. Ensure the differences of paraphrasing and summarising are explored with pupils. </a:t>
            </a:r>
            <a:endParaRPr sz="1600">
              <a:highlight>
                <a:srgbClr val="EDBED3"/>
              </a:highlight>
              <a:latin typeface="Source Code Pro"/>
              <a:ea typeface="Source Code Pro"/>
              <a:cs typeface="Source Code Pro"/>
              <a:sym typeface="Source Code Pro"/>
            </a:endParaRPr>
          </a:p>
        </p:txBody>
      </p:sp>
      <p:sp>
        <p:nvSpPr>
          <p:cNvPr id="113" name="Google Shape;113;p21"/>
          <p:cNvSpPr txBox="1"/>
          <p:nvPr/>
        </p:nvSpPr>
        <p:spPr>
          <a:xfrm>
            <a:off x="9260667" y="2865068"/>
            <a:ext cx="2477200" cy="3693278"/>
          </a:xfrm>
          <a:prstGeom prst="rect">
            <a:avLst/>
          </a:prstGeom>
          <a:noFill/>
          <a:ln>
            <a:noFill/>
          </a:ln>
        </p:spPr>
        <p:txBody>
          <a:bodyPr spcFirstLastPara="1" wrap="square" lIns="121900" tIns="121900" rIns="121900" bIns="121900" anchor="t" anchorCtr="0">
            <a:spAutoFit/>
          </a:bodyPr>
          <a:lstStyle/>
          <a:p>
            <a:r>
              <a:rPr lang="en-GB" sz="1600">
                <a:highlight>
                  <a:srgbClr val="8BDFC5"/>
                </a:highlight>
                <a:latin typeface="Source Code Pro"/>
                <a:ea typeface="Source Code Pro"/>
                <a:cs typeface="Source Code Pro"/>
                <a:sym typeface="Source Code Pro"/>
              </a:rPr>
              <a:t>We often talk about the effect a speaker can have on a listener but rarely talk about the reverse. Consider the difference between talking to a person who looks bored and someone who looks interested and asks questions.</a:t>
            </a:r>
            <a:endParaRPr sz="1600">
              <a:highlight>
                <a:srgbClr val="8BDFC5"/>
              </a:highlight>
              <a:latin typeface="Source Code Pro"/>
              <a:ea typeface="Source Code Pro"/>
              <a:cs typeface="Source Code Pro"/>
              <a:sym typeface="Source Code Pro"/>
            </a:endParaRPr>
          </a:p>
        </p:txBody>
      </p:sp>
      <p:sp>
        <p:nvSpPr>
          <p:cNvPr id="114" name="Google Shape;114;p21"/>
          <p:cNvSpPr txBox="1"/>
          <p:nvPr/>
        </p:nvSpPr>
        <p:spPr>
          <a:xfrm>
            <a:off x="0" y="6119200"/>
            <a:ext cx="11785600" cy="615513"/>
          </a:xfrm>
          <a:prstGeom prst="rect">
            <a:avLst/>
          </a:prstGeom>
          <a:noFill/>
          <a:ln>
            <a:noFill/>
          </a:ln>
        </p:spPr>
        <p:txBody>
          <a:bodyPr spcFirstLastPara="1" wrap="square" lIns="121900" tIns="121900" rIns="121900" bIns="121900" anchor="t" anchorCtr="0">
            <a:spAutoFit/>
          </a:bodyPr>
          <a:lstStyle/>
          <a:p>
            <a:r>
              <a:rPr lang="en-GB" sz="2400" b="1">
                <a:solidFill>
                  <a:schemeClr val="accent1"/>
                </a:solidFill>
                <a:latin typeface="Amatic SC"/>
                <a:ea typeface="Amatic SC"/>
                <a:cs typeface="Amatic SC"/>
                <a:sym typeface="Amatic SC"/>
              </a:rPr>
              <a:t>Transforming Teaching and Learning through Talk- The Oracy Imperative, A. Gaunt &amp; A Stott 2019</a:t>
            </a:r>
            <a:endParaRPr sz="1067"/>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6265" b="28179"/>
          <a:stretch/>
        </p:blipFill>
        <p:spPr>
          <a:xfrm rot="5400000">
            <a:off x="-1892224" y="2506918"/>
            <a:ext cx="6550610" cy="174683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l="24261" r="21509"/>
          <a:stretch>
            <a:fillRect/>
          </a:stretch>
        </p:blipFill>
        <p:spPr bwMode="auto">
          <a:xfrm>
            <a:off x="6485030" y="105028"/>
            <a:ext cx="1909104" cy="659440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43718" b="31410"/>
          <a:stretch/>
        </p:blipFill>
        <p:spPr>
          <a:xfrm rot="5400000">
            <a:off x="1406071" y="2618525"/>
            <a:ext cx="6179757" cy="1152763"/>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41429" b="24286"/>
          <a:stretch/>
        </p:blipFill>
        <p:spPr>
          <a:xfrm rot="5400000">
            <a:off x="6792055" y="2538111"/>
            <a:ext cx="6550609" cy="1684443"/>
          </a:xfrm>
          <a:prstGeom prst="rect">
            <a:avLst/>
          </a:prstGeom>
        </p:spPr>
      </p:pic>
      <p:sp>
        <p:nvSpPr>
          <p:cNvPr id="5" name="TextBox 4">
            <a:extLst>
              <a:ext uri="{FF2B5EF4-FFF2-40B4-BE49-F238E27FC236}">
                <a16:creationId xmlns:a16="http://schemas.microsoft.com/office/drawing/2014/main" id="{BB49084F-FE4D-D9F3-1B55-C1ECB744CA2D}"/>
              </a:ext>
            </a:extLst>
          </p:cNvPr>
          <p:cNvSpPr txBox="1"/>
          <p:nvPr/>
        </p:nvSpPr>
        <p:spPr>
          <a:xfrm>
            <a:off x="2710762" y="6383640"/>
            <a:ext cx="6098874" cy="369332"/>
          </a:xfrm>
          <a:prstGeom prst="rect">
            <a:avLst/>
          </a:prstGeom>
          <a:noFill/>
        </p:spPr>
        <p:txBody>
          <a:bodyPr wrap="square">
            <a:spAutoFit/>
          </a:bodyPr>
          <a:lstStyle/>
          <a:p>
            <a:r>
              <a:rPr lang="en-GB" sz="1800" b="1" dirty="0">
                <a:solidFill>
                  <a:srgbClr val="002060"/>
                </a:solidFill>
              </a:rPr>
              <a:t>Credit for display: L. Bisiker Expert Oracy Lead</a:t>
            </a:r>
          </a:p>
        </p:txBody>
      </p:sp>
    </p:spTree>
    <p:extLst>
      <p:ext uri="{BB962C8B-B14F-4D97-AF65-F5344CB8AC3E}">
        <p14:creationId xmlns:p14="http://schemas.microsoft.com/office/powerpoint/2010/main" val="3604846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7"/>
          <p:cNvPicPr preferRelativeResize="0"/>
          <p:nvPr/>
        </p:nvPicPr>
        <p:blipFill>
          <a:blip r:embed="rId3">
            <a:alphaModFix/>
          </a:blip>
          <a:stretch>
            <a:fillRect/>
          </a:stretch>
        </p:blipFill>
        <p:spPr>
          <a:xfrm>
            <a:off x="863400" y="389434"/>
            <a:ext cx="10698731" cy="615633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3737000" y="1070000"/>
            <a:ext cx="4718000" cy="4718000"/>
          </a:xfrm>
          <a:prstGeom prst="rect">
            <a:avLst/>
          </a:prstGeom>
        </p:spPr>
        <p:txBody>
          <a:bodyPr spcFirstLastPara="1" vert="horz" wrap="square" lIns="121900" tIns="121900" rIns="121900" bIns="121900" rtlCol="0" anchor="ctr" anchorCtr="0">
            <a:normAutofit/>
          </a:bodyPr>
          <a:lstStyle/>
          <a:p>
            <a:endParaRPr/>
          </a:p>
        </p:txBody>
      </p:sp>
      <p:pic>
        <p:nvPicPr>
          <p:cNvPr id="120" name="Google Shape;120;p22"/>
          <p:cNvPicPr preferRelativeResize="0"/>
          <p:nvPr/>
        </p:nvPicPr>
        <p:blipFill>
          <a:blip r:embed="rId3">
            <a:alphaModFix/>
          </a:blip>
          <a:stretch>
            <a:fillRect/>
          </a:stretch>
        </p:blipFill>
        <p:spPr>
          <a:xfrm>
            <a:off x="3124000" y="206834"/>
            <a:ext cx="5989200" cy="653163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5520690" cy="1325563"/>
          </a:xfrm>
        </p:spPr>
        <p:txBody>
          <a:bodyPr>
            <a:normAutofit/>
          </a:bodyPr>
          <a:lstStyle/>
          <a:p>
            <a:r>
              <a:rPr lang="en-GB" sz="2800" dirty="0">
                <a:latin typeface="Arial" panose="020B0604020202020204" pitchFamily="34" charset="0"/>
                <a:cs typeface="Arial" panose="020B0604020202020204" pitchFamily="34" charset="0"/>
              </a:rPr>
              <a:t>Developing discussion guidelines</a:t>
            </a:r>
          </a:p>
        </p:txBody>
      </p:sp>
      <p:sp>
        <p:nvSpPr>
          <p:cNvPr id="6" name="Rounded Rectangular Callout 5"/>
          <p:cNvSpPr/>
          <p:nvPr/>
        </p:nvSpPr>
        <p:spPr>
          <a:xfrm>
            <a:off x="8737530" y="5476494"/>
            <a:ext cx="2495135" cy="866625"/>
          </a:xfrm>
          <a:prstGeom prst="wedgeRoundRectCallout">
            <a:avLst>
              <a:gd name="adj1" fmla="val -80288"/>
              <a:gd name="adj2" fmla="val 2348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panose="020B0604020202020204" pitchFamily="34" charset="0"/>
                <a:cs typeface="Arial" panose="020B0604020202020204" pitchFamily="34" charset="0"/>
              </a:rPr>
              <a:t>Could you change that to …?</a:t>
            </a:r>
          </a:p>
        </p:txBody>
      </p:sp>
      <p:sp>
        <p:nvSpPr>
          <p:cNvPr id="7" name="Rounded Rectangular Callout 6"/>
          <p:cNvSpPr/>
          <p:nvPr/>
        </p:nvSpPr>
        <p:spPr>
          <a:xfrm>
            <a:off x="8297581" y="3812137"/>
            <a:ext cx="3274142" cy="986079"/>
          </a:xfrm>
          <a:prstGeom prst="wedgeRoundRectCallout">
            <a:avLst>
              <a:gd name="adj1" fmla="val -85484"/>
              <a:gd name="adj2" fmla="val 6641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How about …?</a:t>
            </a:r>
          </a:p>
        </p:txBody>
      </p:sp>
      <p:sp>
        <p:nvSpPr>
          <p:cNvPr id="8" name="Rounded Rectangular Callout 7"/>
          <p:cNvSpPr/>
          <p:nvPr/>
        </p:nvSpPr>
        <p:spPr>
          <a:xfrm>
            <a:off x="8348026" y="2055377"/>
            <a:ext cx="3274142" cy="1078482"/>
          </a:xfrm>
          <a:prstGeom prst="wedgeRoundRectCallout">
            <a:avLst>
              <a:gd name="adj1" fmla="val 51233"/>
              <a:gd name="adj2" fmla="val 7828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It might work better if …</a:t>
            </a:r>
          </a:p>
        </p:txBody>
      </p:sp>
      <p:sp>
        <p:nvSpPr>
          <p:cNvPr id="10" name="Rounded Rectangular Callout 9"/>
          <p:cNvSpPr/>
          <p:nvPr/>
        </p:nvSpPr>
        <p:spPr>
          <a:xfrm>
            <a:off x="9076588" y="732230"/>
            <a:ext cx="2495135" cy="866625"/>
          </a:xfrm>
          <a:prstGeom prst="wedgeRoundRectCallout">
            <a:avLst>
              <a:gd name="adj1" fmla="val -73896"/>
              <a:gd name="adj2" fmla="val -9552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panose="020B0604020202020204" pitchFamily="34" charset="0"/>
                <a:cs typeface="Arial" panose="020B0604020202020204" pitchFamily="34" charset="0"/>
              </a:rPr>
              <a:t>May I suggest …?</a:t>
            </a:r>
          </a:p>
        </p:txBody>
      </p:sp>
      <p:sp>
        <p:nvSpPr>
          <p:cNvPr id="9" name="Rectangle 8"/>
          <p:cNvSpPr/>
          <p:nvPr/>
        </p:nvSpPr>
        <p:spPr>
          <a:xfrm>
            <a:off x="0" y="981556"/>
            <a:ext cx="6143625" cy="114301"/>
          </a:xfrm>
          <a:prstGeom prst="rect">
            <a:avLst/>
          </a:prstGeom>
          <a:solidFill>
            <a:srgbClr val="90D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1375432" y="1874528"/>
            <a:ext cx="5276828" cy="2203598"/>
          </a:xfrm>
          <a:prstGeom prst="roundRect">
            <a:avLst/>
          </a:prstGeom>
          <a:solidFill>
            <a:srgbClr val="36C2C4"/>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Helvetica" panose="020B0604020202020204" pitchFamily="34" charset="0"/>
                <a:cs typeface="Helvetica" panose="020B0604020202020204" pitchFamily="34" charset="0"/>
              </a:rPr>
              <a:t>What are the ingredients of a great discussion?</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695" y="4465203"/>
            <a:ext cx="997478" cy="99747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415" y="4465203"/>
            <a:ext cx="997478" cy="99747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9256" y="4465203"/>
            <a:ext cx="1003390" cy="1011291"/>
          </a:xfrm>
          <a:prstGeom prst="rect">
            <a:avLst/>
          </a:prstGeom>
        </p:spPr>
      </p:pic>
      <p:pic>
        <p:nvPicPr>
          <p:cNvPr id="15" name="Picture 14"/>
          <p:cNvPicPr>
            <a:picLocks noChangeAspect="1"/>
          </p:cNvPicPr>
          <p:nvPr/>
        </p:nvPicPr>
        <p:blipFill>
          <a:blip r:embed="rId6"/>
          <a:stretch>
            <a:fillRect/>
          </a:stretch>
        </p:blipFill>
        <p:spPr>
          <a:xfrm>
            <a:off x="5382009" y="4432581"/>
            <a:ext cx="1052134" cy="1043913"/>
          </a:xfrm>
          <a:prstGeom prst="rect">
            <a:avLst/>
          </a:prstGeom>
        </p:spPr>
      </p:pic>
    </p:spTree>
    <p:extLst>
      <p:ext uri="{BB962C8B-B14F-4D97-AF65-F5344CB8AC3E}">
        <p14:creationId xmlns:p14="http://schemas.microsoft.com/office/powerpoint/2010/main" val="193882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097170"/>
            <a:ext cx="6143625" cy="114301"/>
          </a:xfrm>
          <a:prstGeom prst="rect">
            <a:avLst/>
          </a:prstGeom>
          <a:solidFill>
            <a:srgbClr val="90D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13435" y="487080"/>
            <a:ext cx="6862689" cy="553998"/>
          </a:xfrm>
          <a:prstGeom prst="rect">
            <a:avLst/>
          </a:prstGeom>
          <a:noFill/>
        </p:spPr>
        <p:txBody>
          <a:bodyPr wrap="square" rtlCol="0">
            <a:spAutoFit/>
          </a:bodyPr>
          <a:lstStyle/>
          <a:p>
            <a:r>
              <a:rPr lang="en-GB" sz="3000" dirty="0">
                <a:latin typeface="Arial" panose="020B0604020202020204" pitchFamily="34" charset="0"/>
                <a:cs typeface="Arial" panose="020B0604020202020204" pitchFamily="34" charset="0"/>
              </a:rPr>
              <a:t>Your Classroom Practice - </a:t>
            </a:r>
            <a:r>
              <a:rPr lang="en-GB" sz="3000" i="1" dirty="0">
                <a:latin typeface="Arial" panose="020B0604020202020204" pitchFamily="34" charset="0"/>
                <a:cs typeface="Arial" panose="020B0604020202020204" pitchFamily="34" charset="0"/>
              </a:rPr>
              <a:t>Review</a:t>
            </a:r>
          </a:p>
        </p:txBody>
      </p:sp>
      <p:sp>
        <p:nvSpPr>
          <p:cNvPr id="2" name="TextBox 1">
            <a:extLst>
              <a:ext uri="{FF2B5EF4-FFF2-40B4-BE49-F238E27FC236}">
                <a16:creationId xmlns:a16="http://schemas.microsoft.com/office/drawing/2014/main" id="{A97EEBD9-E5ED-4D11-A237-C3D42B1EAF97}"/>
              </a:ext>
            </a:extLst>
          </p:cNvPr>
          <p:cNvSpPr txBox="1"/>
          <p:nvPr/>
        </p:nvSpPr>
        <p:spPr>
          <a:xfrm>
            <a:off x="772884" y="1790938"/>
            <a:ext cx="9956075" cy="4031873"/>
          </a:xfrm>
          <a:prstGeom prst="rect">
            <a:avLst/>
          </a:prstGeom>
          <a:noFill/>
        </p:spPr>
        <p:txBody>
          <a:bodyPr wrap="square" rtlCol="0">
            <a:spAutoFit/>
          </a:bodyPr>
          <a:lstStyle/>
          <a:p>
            <a:pPr marL="285750" indent="-285750">
              <a:buFont typeface="Arial" panose="020B0604020202020204" pitchFamily="34" charset="0"/>
              <a:buChar char="•"/>
            </a:pPr>
            <a:r>
              <a:rPr lang="en-GB" sz="3200" dirty="0">
                <a:latin typeface="HelveticaNeueLT Std" panose="020B0604020202020204" pitchFamily="34" charset="0"/>
              </a:rPr>
              <a:t>How does talk support learning?</a:t>
            </a:r>
          </a:p>
          <a:p>
            <a:pPr marL="285750" indent="-285750">
              <a:buFont typeface="Arial" panose="020B0604020202020204" pitchFamily="34" charset="0"/>
              <a:buChar char="•"/>
            </a:pPr>
            <a:r>
              <a:rPr lang="en-GB" sz="3200" dirty="0">
                <a:latin typeface="HelveticaNeueLT Std" panose="020B0604020202020204" pitchFamily="34" charset="0"/>
              </a:rPr>
              <a:t>What are the expectations for talk?</a:t>
            </a:r>
          </a:p>
          <a:p>
            <a:pPr marL="285750" indent="-285750">
              <a:buFont typeface="Arial" panose="020B0604020202020204" pitchFamily="34" charset="0"/>
              <a:buChar char="•"/>
            </a:pPr>
            <a:r>
              <a:rPr lang="en-GB" sz="3200" dirty="0">
                <a:latin typeface="HelveticaNeueLT Std" panose="020B0604020202020204" pitchFamily="34" charset="0"/>
              </a:rPr>
              <a:t>Are there opportunities to develop the four strands?</a:t>
            </a:r>
          </a:p>
          <a:p>
            <a:pPr marL="285750" indent="-285750">
              <a:buFont typeface="Arial" panose="020B0604020202020204" pitchFamily="34" charset="0"/>
              <a:buChar char="•"/>
            </a:pPr>
            <a:r>
              <a:rPr lang="en-GB" sz="3200" dirty="0">
                <a:latin typeface="HelveticaNeueLT Std" panose="020B0604020202020204" pitchFamily="34" charset="0"/>
              </a:rPr>
              <a:t>Are children learning to talk?</a:t>
            </a:r>
          </a:p>
          <a:p>
            <a:pPr marL="285750" indent="-285750">
              <a:buFont typeface="Arial" panose="020B0604020202020204" pitchFamily="34" charset="0"/>
              <a:buChar char="•"/>
            </a:pPr>
            <a:r>
              <a:rPr lang="en-GB" sz="3200" dirty="0">
                <a:latin typeface="HelveticaNeueLT Std" panose="020B0604020202020204" pitchFamily="34" charset="0"/>
              </a:rPr>
              <a:t>Are children learning through talk?</a:t>
            </a:r>
          </a:p>
          <a:p>
            <a:pPr marL="285750" indent="-285750">
              <a:buFont typeface="Arial" panose="020B0604020202020204" pitchFamily="34" charset="0"/>
              <a:buChar char="•"/>
            </a:pPr>
            <a:r>
              <a:rPr lang="en-GB" sz="3200" dirty="0">
                <a:latin typeface="HelveticaNeueLT Std" panose="020B0604020202020204" pitchFamily="34" charset="0"/>
              </a:rPr>
              <a:t>What was your role in the lesson?</a:t>
            </a:r>
          </a:p>
          <a:p>
            <a:endParaRPr lang="en-GB" sz="2800" i="1" dirty="0">
              <a:solidFill>
                <a:srgbClr val="C00000"/>
              </a:solidFill>
              <a:latin typeface="HelveticaNeueLT Std" panose="020B0604020202020204" pitchFamily="34" charset="0"/>
            </a:endParaRPr>
          </a:p>
          <a:p>
            <a:r>
              <a:rPr lang="en-GB" sz="2800" i="1" dirty="0">
                <a:solidFill>
                  <a:srgbClr val="C00000"/>
                </a:solidFill>
                <a:latin typeface="HelveticaNeueLT Std" panose="020B0604020202020204" pitchFamily="34" charset="0"/>
              </a:rPr>
              <a:t>      Consider the Teacher Benchmarks</a:t>
            </a:r>
          </a:p>
        </p:txBody>
      </p:sp>
      <p:pic>
        <p:nvPicPr>
          <p:cNvPr id="10" name="Picture 9">
            <a:extLst>
              <a:ext uri="{FF2B5EF4-FFF2-40B4-BE49-F238E27FC236}">
                <a16:creationId xmlns:a16="http://schemas.microsoft.com/office/drawing/2014/main" id="{97C8CB1D-9172-48C0-944F-8BE8D48FFA65}"/>
              </a:ext>
            </a:extLst>
          </p:cNvPr>
          <p:cNvPicPr>
            <a:picLocks noChangeAspect="1"/>
          </p:cNvPicPr>
          <p:nvPr/>
        </p:nvPicPr>
        <p:blipFill>
          <a:blip r:embed="rId3"/>
          <a:stretch>
            <a:fillRect/>
          </a:stretch>
        </p:blipFill>
        <p:spPr>
          <a:xfrm rot="1045518">
            <a:off x="8106691" y="3887019"/>
            <a:ext cx="3407024" cy="2271349"/>
          </a:xfrm>
          <a:prstGeom prst="rect">
            <a:avLst/>
          </a:prstGeom>
        </p:spPr>
      </p:pic>
    </p:spTree>
    <p:extLst>
      <p:ext uri="{BB962C8B-B14F-4D97-AF65-F5344CB8AC3E}">
        <p14:creationId xmlns:p14="http://schemas.microsoft.com/office/powerpoint/2010/main" val="2718627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044" t="22751" r="17996" b="6355"/>
          <a:stretch/>
        </p:blipFill>
        <p:spPr>
          <a:xfrm>
            <a:off x="1022113" y="196646"/>
            <a:ext cx="9852366" cy="6048205"/>
          </a:xfrm>
          <a:prstGeom prst="rect">
            <a:avLst/>
          </a:prstGeom>
        </p:spPr>
      </p:pic>
      <p:sp>
        <p:nvSpPr>
          <p:cNvPr id="6" name="Rectangle 5"/>
          <p:cNvSpPr/>
          <p:nvPr/>
        </p:nvSpPr>
        <p:spPr>
          <a:xfrm>
            <a:off x="216309" y="6349632"/>
            <a:ext cx="9792929" cy="369332"/>
          </a:xfrm>
          <a:prstGeom prst="rect">
            <a:avLst/>
          </a:prstGeom>
        </p:spPr>
        <p:txBody>
          <a:bodyPr wrap="square">
            <a:spAutoFit/>
          </a:bodyPr>
          <a:lstStyle/>
          <a:p>
            <a:r>
              <a:rPr lang="en-GB" dirty="0">
                <a:latin typeface="+mj-lt"/>
              </a:rPr>
              <a:t>Available from: www.thinkingtogether.educ.cam.ac.uk/resources/Ground_rules-traffic_lights.pdf</a:t>
            </a:r>
          </a:p>
        </p:txBody>
      </p:sp>
    </p:spTree>
    <p:extLst>
      <p:ext uri="{BB962C8B-B14F-4D97-AF65-F5344CB8AC3E}">
        <p14:creationId xmlns:p14="http://schemas.microsoft.com/office/powerpoint/2010/main" val="4256804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914" t="22827" r="18951" b="8541"/>
          <a:stretch/>
        </p:blipFill>
        <p:spPr>
          <a:xfrm>
            <a:off x="1085414" y="0"/>
            <a:ext cx="9916882" cy="6124078"/>
          </a:xfrm>
          <a:prstGeom prst="rect">
            <a:avLst/>
          </a:prstGeom>
        </p:spPr>
      </p:pic>
      <p:sp>
        <p:nvSpPr>
          <p:cNvPr id="5" name="Rectangle 4"/>
          <p:cNvSpPr/>
          <p:nvPr/>
        </p:nvSpPr>
        <p:spPr>
          <a:xfrm>
            <a:off x="324464" y="6271562"/>
            <a:ext cx="9350478" cy="369332"/>
          </a:xfrm>
          <a:prstGeom prst="rect">
            <a:avLst/>
          </a:prstGeom>
        </p:spPr>
        <p:txBody>
          <a:bodyPr wrap="square">
            <a:spAutoFit/>
          </a:bodyPr>
          <a:lstStyle/>
          <a:p>
            <a:r>
              <a:rPr lang="en-GB" dirty="0">
                <a:latin typeface="+mj-lt"/>
              </a:rPr>
              <a:t>Available from: www.thinkingtogether.educ.cam.ac.uk/resources/Ground_rules-traffic_lights.pdf</a:t>
            </a:r>
          </a:p>
        </p:txBody>
      </p:sp>
    </p:spTree>
    <p:extLst>
      <p:ext uri="{BB962C8B-B14F-4D97-AF65-F5344CB8AC3E}">
        <p14:creationId xmlns:p14="http://schemas.microsoft.com/office/powerpoint/2010/main" val="1992507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5520690" cy="1325563"/>
          </a:xfrm>
        </p:spPr>
        <p:txBody>
          <a:bodyPr>
            <a:normAutofit/>
          </a:bodyPr>
          <a:lstStyle/>
          <a:p>
            <a:r>
              <a:rPr lang="en-GB" sz="2800" dirty="0">
                <a:latin typeface="Arial" panose="020B0604020202020204" pitchFamily="34" charset="0"/>
                <a:cs typeface="Arial" panose="020B0604020202020204" pitchFamily="34" charset="0"/>
              </a:rPr>
              <a:t>Developing discussion guidelines</a:t>
            </a:r>
          </a:p>
        </p:txBody>
      </p:sp>
      <p:sp>
        <p:nvSpPr>
          <p:cNvPr id="9" name="Rectangle 8"/>
          <p:cNvSpPr/>
          <p:nvPr/>
        </p:nvSpPr>
        <p:spPr>
          <a:xfrm>
            <a:off x="0" y="981556"/>
            <a:ext cx="6143625" cy="114301"/>
          </a:xfrm>
          <a:prstGeom prst="rect">
            <a:avLst/>
          </a:prstGeom>
          <a:solidFill>
            <a:srgbClr val="90D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7516209" y="662781"/>
            <a:ext cx="3959511" cy="5281550"/>
          </a:xfrm>
          <a:prstGeom prst="rect">
            <a:avLst/>
          </a:prstGeom>
        </p:spPr>
      </p:pic>
      <p:pic>
        <p:nvPicPr>
          <p:cNvPr id="4" name="Picture 3"/>
          <p:cNvPicPr>
            <a:picLocks noChangeAspect="1"/>
          </p:cNvPicPr>
          <p:nvPr/>
        </p:nvPicPr>
        <p:blipFill>
          <a:blip r:embed="rId4"/>
          <a:stretch>
            <a:fillRect/>
          </a:stretch>
        </p:blipFill>
        <p:spPr>
          <a:xfrm>
            <a:off x="346710" y="2841307"/>
            <a:ext cx="7014210" cy="1409719"/>
          </a:xfrm>
          <a:prstGeom prst="rect">
            <a:avLst/>
          </a:prstGeom>
        </p:spPr>
      </p:pic>
    </p:spTree>
    <p:extLst>
      <p:ext uri="{BB962C8B-B14F-4D97-AF65-F5344CB8AC3E}">
        <p14:creationId xmlns:p14="http://schemas.microsoft.com/office/powerpoint/2010/main" val="140259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a:stretch/>
        </p:blipFill>
        <p:spPr>
          <a:xfrm>
            <a:off x="144202" y="336499"/>
            <a:ext cx="5623167" cy="6258333"/>
          </a:xfrm>
          <a:prstGeom prst="rect">
            <a:avLst/>
          </a:prstGeom>
          <a:noFill/>
          <a:ln>
            <a:noFill/>
          </a:ln>
        </p:spPr>
      </p:pic>
      <p:pic>
        <p:nvPicPr>
          <p:cNvPr id="78" name="Google Shape;78;p16"/>
          <p:cNvPicPr preferRelativeResize="0"/>
          <p:nvPr/>
        </p:nvPicPr>
        <p:blipFill>
          <a:blip r:embed="rId4">
            <a:alphaModFix/>
          </a:blip>
          <a:stretch>
            <a:fillRect/>
          </a:stretch>
        </p:blipFill>
        <p:spPr>
          <a:xfrm>
            <a:off x="6248001" y="346600"/>
            <a:ext cx="5360700" cy="6164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147" y="70084"/>
            <a:ext cx="2852169" cy="3667075"/>
          </a:xfrm>
          <a:prstGeom prst="rect">
            <a:avLst/>
          </a:prstGeom>
        </p:spPr>
      </p:pic>
      <p:pic>
        <p:nvPicPr>
          <p:cNvPr id="3" name="Picture 2"/>
          <p:cNvPicPr>
            <a:picLocks noChangeAspect="1"/>
          </p:cNvPicPr>
          <p:nvPr/>
        </p:nvPicPr>
        <p:blipFill>
          <a:blip r:embed="rId3"/>
          <a:stretch>
            <a:fillRect/>
          </a:stretch>
        </p:blipFill>
        <p:spPr>
          <a:xfrm>
            <a:off x="3109834" y="2664501"/>
            <a:ext cx="2843500" cy="4031182"/>
          </a:xfrm>
          <a:prstGeom prst="rect">
            <a:avLst/>
          </a:prstGeom>
        </p:spPr>
      </p:pic>
      <p:pic>
        <p:nvPicPr>
          <p:cNvPr id="4" name="Picture 3"/>
          <p:cNvPicPr>
            <a:picLocks noChangeAspect="1"/>
          </p:cNvPicPr>
          <p:nvPr/>
        </p:nvPicPr>
        <p:blipFill>
          <a:blip r:embed="rId4"/>
          <a:stretch>
            <a:fillRect/>
          </a:stretch>
        </p:blipFill>
        <p:spPr>
          <a:xfrm>
            <a:off x="6120852" y="59960"/>
            <a:ext cx="2843500" cy="4039851"/>
          </a:xfrm>
          <a:prstGeom prst="rect">
            <a:avLst/>
          </a:prstGeom>
        </p:spPr>
      </p:pic>
      <p:pic>
        <p:nvPicPr>
          <p:cNvPr id="5" name="Picture 4"/>
          <p:cNvPicPr>
            <a:picLocks noChangeAspect="1"/>
          </p:cNvPicPr>
          <p:nvPr/>
        </p:nvPicPr>
        <p:blipFill>
          <a:blip r:embed="rId5"/>
          <a:stretch>
            <a:fillRect/>
          </a:stretch>
        </p:blipFill>
        <p:spPr>
          <a:xfrm>
            <a:off x="9022830" y="2385114"/>
            <a:ext cx="3124200" cy="4410075"/>
          </a:xfrm>
          <a:prstGeom prst="rect">
            <a:avLst/>
          </a:prstGeom>
        </p:spPr>
      </p:pic>
      <p:sp>
        <p:nvSpPr>
          <p:cNvPr id="6" name="TextBox 5">
            <a:extLst>
              <a:ext uri="{FF2B5EF4-FFF2-40B4-BE49-F238E27FC236}">
                <a16:creationId xmlns:a16="http://schemas.microsoft.com/office/drawing/2014/main" id="{1FD90DAC-FB94-C81E-4AA3-9C67BCF11E4E}"/>
              </a:ext>
            </a:extLst>
          </p:cNvPr>
          <p:cNvSpPr txBox="1"/>
          <p:nvPr/>
        </p:nvSpPr>
        <p:spPr>
          <a:xfrm>
            <a:off x="119734" y="6513706"/>
            <a:ext cx="6098874" cy="369332"/>
          </a:xfrm>
          <a:prstGeom prst="rect">
            <a:avLst/>
          </a:prstGeom>
          <a:noFill/>
        </p:spPr>
        <p:txBody>
          <a:bodyPr wrap="square">
            <a:spAutoFit/>
          </a:bodyPr>
          <a:lstStyle/>
          <a:p>
            <a:r>
              <a:rPr lang="en-GB" sz="1800" b="1" dirty="0">
                <a:solidFill>
                  <a:srgbClr val="002060"/>
                </a:solidFill>
              </a:rPr>
              <a:t>Credit: L. Bisiker Expert Oracy Lead / Parks</a:t>
            </a:r>
          </a:p>
        </p:txBody>
      </p:sp>
    </p:spTree>
    <p:extLst>
      <p:ext uri="{BB962C8B-B14F-4D97-AF65-F5344CB8AC3E}">
        <p14:creationId xmlns:p14="http://schemas.microsoft.com/office/powerpoint/2010/main" val="3682457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768768"/>
            <a:ext cx="5352043" cy="1388951"/>
          </a:xfrm>
        </p:spPr>
        <p:txBody>
          <a:bodyPr>
            <a:noAutofit/>
          </a:bodyPr>
          <a:lstStyle/>
          <a:p>
            <a:r>
              <a:rPr lang="en-GB" sz="3200" dirty="0">
                <a:latin typeface="Arial" panose="020B0604020202020204" pitchFamily="34" charset="0"/>
                <a:cs typeface="Arial" panose="020B0604020202020204" pitchFamily="34" charset="0"/>
              </a:rPr>
              <a:t>Discussion </a:t>
            </a:r>
            <a:br>
              <a:rPr lang="en-GB" sz="3200" dirty="0">
                <a:latin typeface="Arial" panose="020B0604020202020204" pitchFamily="34" charset="0"/>
                <a:cs typeface="Arial" panose="020B0604020202020204" pitchFamily="34" charset="0"/>
              </a:rPr>
            </a:br>
            <a:br>
              <a:rPr lang="en-GB" sz="2400" dirty="0">
                <a:latin typeface="Arial" panose="020B0604020202020204" pitchFamily="34" charset="0"/>
                <a:cs typeface="Arial" panose="020B0604020202020204" pitchFamily="34" charset="0"/>
              </a:rPr>
            </a:b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What are the main barriers stopping teachers from using talk and how can they be overcome?</a:t>
            </a:r>
            <a:br>
              <a:rPr lang="en-GB" sz="2400" dirty="0">
                <a:latin typeface="Arial" panose="020B0604020202020204" pitchFamily="34" charset="0"/>
                <a:cs typeface="Arial" panose="020B0604020202020204" pitchFamily="34" charset="0"/>
              </a:rPr>
            </a:br>
            <a:br>
              <a:rPr lang="en-GB" sz="2400" dirty="0">
                <a:latin typeface="Arial" panose="020B0604020202020204" pitchFamily="34" charset="0"/>
                <a:cs typeface="Arial" panose="020B0604020202020204" pitchFamily="34" charset="0"/>
              </a:rPr>
            </a:br>
            <a:endParaRPr lang="en-GB" sz="2400" dirty="0">
              <a:latin typeface="Arial" panose="020B0604020202020204" pitchFamily="34" charset="0"/>
              <a:cs typeface="Arial" panose="020B0604020202020204" pitchFamily="34" charset="0"/>
            </a:endParaRPr>
          </a:p>
        </p:txBody>
      </p:sp>
      <p:sp>
        <p:nvSpPr>
          <p:cNvPr id="11" name="Rectangle 10"/>
          <p:cNvSpPr/>
          <p:nvPr/>
        </p:nvSpPr>
        <p:spPr>
          <a:xfrm>
            <a:off x="0" y="654467"/>
            <a:ext cx="6143625" cy="114301"/>
          </a:xfrm>
          <a:prstGeom prst="rect">
            <a:avLst/>
          </a:prstGeom>
          <a:solidFill>
            <a:srgbClr val="90D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6953290" y="165000"/>
            <a:ext cx="4622229" cy="6534380"/>
          </a:xfrm>
          <a:prstGeom prst="rect">
            <a:avLst/>
          </a:prstGeom>
        </p:spPr>
      </p:pic>
      <p:pic>
        <p:nvPicPr>
          <p:cNvPr id="13" name="Picture 12"/>
          <p:cNvPicPr>
            <a:picLocks noChangeAspect="1"/>
          </p:cNvPicPr>
          <p:nvPr/>
        </p:nvPicPr>
        <p:blipFill>
          <a:blip r:embed="rId4"/>
          <a:stretch>
            <a:fillRect/>
          </a:stretch>
        </p:blipFill>
        <p:spPr>
          <a:xfrm>
            <a:off x="1707387" y="2929270"/>
            <a:ext cx="3315097" cy="3534563"/>
          </a:xfrm>
          <a:prstGeom prst="rect">
            <a:avLst/>
          </a:prstGeom>
        </p:spPr>
      </p:pic>
    </p:spTree>
    <p:extLst>
      <p:ext uri="{BB962C8B-B14F-4D97-AF65-F5344CB8AC3E}">
        <p14:creationId xmlns:p14="http://schemas.microsoft.com/office/powerpoint/2010/main" val="1688701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9A3CA-225B-4CB3-2C6C-A3E3A12E5CF4}"/>
              </a:ext>
            </a:extLst>
          </p:cNvPr>
          <p:cNvSpPr>
            <a:spLocks noGrp="1"/>
          </p:cNvSpPr>
          <p:nvPr>
            <p:ph type="title"/>
          </p:nvPr>
        </p:nvSpPr>
        <p:spPr/>
        <p:txBody>
          <a:bodyPr>
            <a:normAutofit fontScale="90000"/>
          </a:bodyPr>
          <a:lstStyle/>
          <a:p>
            <a:r>
              <a:rPr lang="en-GB" sz="5300" b="1" i="1" dirty="0">
                <a:solidFill>
                  <a:srgbClr val="002060"/>
                </a:solidFill>
                <a:latin typeface="Arial" panose="020B0604020202020204" pitchFamily="34" charset="0"/>
                <a:cs typeface="Arial" panose="020B0604020202020204" pitchFamily="34" charset="0"/>
              </a:rPr>
              <a:t>The teacher’s role is redundant in a truly dialogic classroom</a:t>
            </a:r>
            <a:br>
              <a:rPr lang="en-GB" sz="6600" b="1" i="1" dirty="0">
                <a:solidFill>
                  <a:srgbClr val="002060"/>
                </a:solidFill>
                <a:latin typeface="Arial" panose="020B0604020202020204" pitchFamily="34" charset="0"/>
                <a:cs typeface="Arial" panose="020B0604020202020204" pitchFamily="34" charset="0"/>
              </a:rPr>
            </a:br>
            <a:endParaRPr lang="en-GB" dirty="0"/>
          </a:p>
        </p:txBody>
      </p:sp>
      <p:sp>
        <p:nvSpPr>
          <p:cNvPr id="3" name="TextBox 2">
            <a:extLst>
              <a:ext uri="{FF2B5EF4-FFF2-40B4-BE49-F238E27FC236}">
                <a16:creationId xmlns:a16="http://schemas.microsoft.com/office/drawing/2014/main" id="{BA53C29D-5F57-0545-F510-D519F34A541A}"/>
              </a:ext>
            </a:extLst>
          </p:cNvPr>
          <p:cNvSpPr txBox="1"/>
          <p:nvPr/>
        </p:nvSpPr>
        <p:spPr>
          <a:xfrm>
            <a:off x="793630" y="1570007"/>
            <a:ext cx="2346385" cy="1815882"/>
          </a:xfrm>
          <a:prstGeom prst="rect">
            <a:avLst/>
          </a:prstGeom>
          <a:noFill/>
        </p:spPr>
        <p:txBody>
          <a:bodyPr wrap="square" rtlCol="0">
            <a:spAutoFit/>
          </a:bodyPr>
          <a:lstStyle/>
          <a:p>
            <a:r>
              <a:rPr lang="en-GB" sz="2800" dirty="0">
                <a:solidFill>
                  <a:schemeClr val="bg1"/>
                </a:solidFill>
              </a:rPr>
              <a:t>A </a:t>
            </a:r>
          </a:p>
          <a:p>
            <a:r>
              <a:rPr lang="en-GB" sz="2800" dirty="0">
                <a:solidFill>
                  <a:schemeClr val="bg1"/>
                </a:solidFill>
              </a:rPr>
              <a:t>I agree / disagree because …</a:t>
            </a:r>
          </a:p>
        </p:txBody>
      </p:sp>
      <p:sp>
        <p:nvSpPr>
          <p:cNvPr id="4" name="TextBox 3">
            <a:extLst>
              <a:ext uri="{FF2B5EF4-FFF2-40B4-BE49-F238E27FC236}">
                <a16:creationId xmlns:a16="http://schemas.microsoft.com/office/drawing/2014/main" id="{56AEE735-31E2-51E0-2B9D-EE7A7BF1809A}"/>
              </a:ext>
            </a:extLst>
          </p:cNvPr>
          <p:cNvSpPr txBox="1"/>
          <p:nvPr/>
        </p:nvSpPr>
        <p:spPr>
          <a:xfrm>
            <a:off x="8729932" y="1070000"/>
            <a:ext cx="3260785" cy="1815882"/>
          </a:xfrm>
          <a:prstGeom prst="rect">
            <a:avLst/>
          </a:prstGeom>
          <a:noFill/>
        </p:spPr>
        <p:txBody>
          <a:bodyPr wrap="square" rtlCol="0">
            <a:spAutoFit/>
          </a:bodyPr>
          <a:lstStyle/>
          <a:p>
            <a:r>
              <a:rPr lang="en-GB" sz="2800" dirty="0">
                <a:solidFill>
                  <a:schemeClr val="bg1"/>
                </a:solidFill>
              </a:rPr>
              <a:t>B</a:t>
            </a:r>
          </a:p>
          <a:p>
            <a:r>
              <a:rPr lang="en-GB" sz="2800" dirty="0">
                <a:solidFill>
                  <a:schemeClr val="bg1"/>
                </a:solidFill>
              </a:rPr>
              <a:t>Linking to that … I agree / disagree with you because …</a:t>
            </a:r>
          </a:p>
        </p:txBody>
      </p:sp>
      <p:sp>
        <p:nvSpPr>
          <p:cNvPr id="7" name="TextBox 6">
            <a:extLst>
              <a:ext uri="{FF2B5EF4-FFF2-40B4-BE49-F238E27FC236}">
                <a16:creationId xmlns:a16="http://schemas.microsoft.com/office/drawing/2014/main" id="{D27FEA91-7768-189C-48C9-D3F70F0526CE}"/>
              </a:ext>
            </a:extLst>
          </p:cNvPr>
          <p:cNvSpPr txBox="1"/>
          <p:nvPr/>
        </p:nvSpPr>
        <p:spPr>
          <a:xfrm>
            <a:off x="8747185" y="3948022"/>
            <a:ext cx="2863970" cy="1815882"/>
          </a:xfrm>
          <a:prstGeom prst="rect">
            <a:avLst/>
          </a:prstGeom>
          <a:noFill/>
        </p:spPr>
        <p:txBody>
          <a:bodyPr wrap="square" rtlCol="0">
            <a:spAutoFit/>
          </a:bodyPr>
          <a:lstStyle/>
          <a:p>
            <a:r>
              <a:rPr lang="en-GB" sz="2800" dirty="0">
                <a:solidFill>
                  <a:schemeClr val="bg1"/>
                </a:solidFill>
              </a:rPr>
              <a:t>C - Silent Summariser </a:t>
            </a:r>
          </a:p>
          <a:p>
            <a:r>
              <a:rPr lang="en-GB" sz="2800" dirty="0">
                <a:solidFill>
                  <a:schemeClr val="bg1"/>
                </a:solidFill>
              </a:rPr>
              <a:t>The main points you raised were …</a:t>
            </a:r>
          </a:p>
        </p:txBody>
      </p:sp>
    </p:spTree>
    <p:extLst>
      <p:ext uri="{BB962C8B-B14F-4D97-AF65-F5344CB8AC3E}">
        <p14:creationId xmlns:p14="http://schemas.microsoft.com/office/powerpoint/2010/main" val="3517338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37C825F-12C4-4C15-8C70-E66DBEC97C17}"/>
              </a:ext>
            </a:extLst>
          </p:cNvPr>
          <p:cNvSpPr txBox="1"/>
          <p:nvPr/>
        </p:nvSpPr>
        <p:spPr>
          <a:xfrm>
            <a:off x="1335799" y="2563907"/>
            <a:ext cx="5461225" cy="2976191"/>
          </a:xfrm>
          <a:prstGeom prst="rect">
            <a:avLst/>
          </a:prstGeom>
        </p:spPr>
        <p:txBody>
          <a:bodyPr vert="horz" lIns="91440" tIns="45720" rIns="91440" bIns="45720" rtlCol="0" anchor="t">
            <a:normAutofit/>
          </a:bodyPr>
          <a:lstStyle/>
          <a:p>
            <a:pPr algn="ctr">
              <a:lnSpc>
                <a:spcPct val="90000"/>
              </a:lnSpc>
              <a:spcAft>
                <a:spcPts val="600"/>
              </a:spcAft>
            </a:pPr>
            <a:r>
              <a:rPr lang="en-US" sz="4400" b="1" dirty="0">
                <a:solidFill>
                  <a:srgbClr val="C00000"/>
                </a:solidFill>
              </a:rPr>
              <a:t>What are your key take-aways from today?</a:t>
            </a:r>
          </a:p>
        </p:txBody>
      </p:sp>
      <p:pic>
        <p:nvPicPr>
          <p:cNvPr id="4" name="Google Shape;60;p13" descr="Logo, icon&#10;&#10;Description automatically generated">
            <a:extLst>
              <a:ext uri="{FF2B5EF4-FFF2-40B4-BE49-F238E27FC236}">
                <a16:creationId xmlns:a16="http://schemas.microsoft.com/office/drawing/2014/main" id="{D59AB333-A994-460D-8107-15BEBA2601E0}"/>
              </a:ext>
            </a:extLst>
          </p:cNvPr>
          <p:cNvPicPr preferRelativeResize="0"/>
          <p:nvPr/>
        </p:nvPicPr>
        <p:blipFill rotWithShape="1">
          <a:blip r:embed="rId2"/>
          <a:srcRect t="9157" r="4" b="2026"/>
          <a:stretch/>
        </p:blipFill>
        <p:spPr>
          <a:xfrm>
            <a:off x="8779933" y="685798"/>
            <a:ext cx="2726267" cy="2421467"/>
          </a:xfrm>
          <a:prstGeom prst="rect">
            <a:avLst/>
          </a:prstGeom>
          <a:noFill/>
        </p:spPr>
      </p:pic>
      <p:pic>
        <p:nvPicPr>
          <p:cNvPr id="5" name="Picture 4" descr="A picture containing vector graphics, businesscard&#10;&#10;Description automatically generated">
            <a:extLst>
              <a:ext uri="{FF2B5EF4-FFF2-40B4-BE49-F238E27FC236}">
                <a16:creationId xmlns:a16="http://schemas.microsoft.com/office/drawing/2014/main" id="{9A316E72-7752-451F-8B59-7E2EFA072DA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9429" r="5" b="1755"/>
          <a:stretch/>
        </p:blipFill>
        <p:spPr>
          <a:xfrm>
            <a:off x="8779933" y="3750732"/>
            <a:ext cx="2726267" cy="2421467"/>
          </a:xfrm>
          <a:prstGeom prst="rect">
            <a:avLst/>
          </a:prstGeom>
        </p:spPr>
      </p:pic>
    </p:spTree>
    <p:extLst>
      <p:ext uri="{BB962C8B-B14F-4D97-AF65-F5344CB8AC3E}">
        <p14:creationId xmlns:p14="http://schemas.microsoft.com/office/powerpoint/2010/main" val="742957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37C825F-12C4-4C15-8C70-E66DBEC97C17}"/>
              </a:ext>
            </a:extLst>
          </p:cNvPr>
          <p:cNvSpPr txBox="1"/>
          <p:nvPr/>
        </p:nvSpPr>
        <p:spPr>
          <a:xfrm>
            <a:off x="414068" y="1000665"/>
            <a:ext cx="7591245" cy="4539434"/>
          </a:xfrm>
          <a:prstGeom prst="rect">
            <a:avLst/>
          </a:prstGeom>
        </p:spPr>
        <p:txBody>
          <a:bodyPr vert="horz" lIns="91440" tIns="45720" rIns="91440" bIns="45720" rtlCol="0" anchor="t">
            <a:normAutofit/>
          </a:bodyPr>
          <a:lstStyle/>
          <a:p>
            <a:pPr algn="ctr">
              <a:lnSpc>
                <a:spcPct val="90000"/>
              </a:lnSpc>
              <a:spcAft>
                <a:spcPts val="600"/>
              </a:spcAft>
            </a:pPr>
            <a:r>
              <a:rPr lang="en-US" sz="3600" b="1" dirty="0">
                <a:solidFill>
                  <a:srgbClr val="C00000"/>
                </a:solidFill>
              </a:rPr>
              <a:t>What are your actions to work on to feedback about next time? You could…</a:t>
            </a:r>
          </a:p>
          <a:p>
            <a:pPr marL="571500" indent="-571500" algn="ctr">
              <a:lnSpc>
                <a:spcPct val="90000"/>
              </a:lnSpc>
              <a:spcAft>
                <a:spcPts val="600"/>
              </a:spcAft>
              <a:buFont typeface="Arial" panose="020B0604020202020204" pitchFamily="34" charset="0"/>
              <a:buChar char="•"/>
            </a:pPr>
            <a:r>
              <a:rPr lang="en-US" sz="4400" b="1" i="1" dirty="0">
                <a:solidFill>
                  <a:srgbClr val="0070C0"/>
                </a:solidFill>
              </a:rPr>
              <a:t>Trial a new grouping</a:t>
            </a:r>
          </a:p>
          <a:p>
            <a:pPr marL="571500" indent="-571500" algn="ctr">
              <a:lnSpc>
                <a:spcPct val="90000"/>
              </a:lnSpc>
              <a:spcAft>
                <a:spcPts val="600"/>
              </a:spcAft>
              <a:buFont typeface="Arial" panose="020B0604020202020204" pitchFamily="34" charset="0"/>
              <a:buChar char="•"/>
            </a:pPr>
            <a:r>
              <a:rPr lang="en-US" sz="4400" b="1" i="1" dirty="0">
                <a:solidFill>
                  <a:srgbClr val="0070C0"/>
                </a:solidFill>
              </a:rPr>
              <a:t>Use a talk scaffold</a:t>
            </a:r>
          </a:p>
          <a:p>
            <a:pPr marL="571500" indent="-571500" algn="ctr">
              <a:lnSpc>
                <a:spcPct val="90000"/>
              </a:lnSpc>
              <a:spcAft>
                <a:spcPts val="600"/>
              </a:spcAft>
              <a:buFont typeface="Arial" panose="020B0604020202020204" pitchFamily="34" charset="0"/>
              <a:buChar char="•"/>
            </a:pPr>
            <a:r>
              <a:rPr lang="en-US" sz="4400" b="1" i="1" dirty="0">
                <a:solidFill>
                  <a:srgbClr val="0070C0"/>
                </a:solidFill>
              </a:rPr>
              <a:t>Think about developing listening</a:t>
            </a:r>
          </a:p>
          <a:p>
            <a:pPr marL="571500" indent="-571500" algn="ctr">
              <a:lnSpc>
                <a:spcPct val="90000"/>
              </a:lnSpc>
              <a:spcAft>
                <a:spcPts val="600"/>
              </a:spcAft>
              <a:buFont typeface="Arial" panose="020B0604020202020204" pitchFamily="34" charset="0"/>
              <a:buChar char="•"/>
            </a:pPr>
            <a:r>
              <a:rPr lang="en-US" sz="4400" b="1" i="1" dirty="0">
                <a:solidFill>
                  <a:srgbClr val="0070C0"/>
                </a:solidFill>
              </a:rPr>
              <a:t>Develop talk guidelines</a:t>
            </a:r>
          </a:p>
        </p:txBody>
      </p:sp>
      <p:pic>
        <p:nvPicPr>
          <p:cNvPr id="4" name="Google Shape;60;p13" descr="Logo, icon&#10;&#10;Description automatically generated">
            <a:extLst>
              <a:ext uri="{FF2B5EF4-FFF2-40B4-BE49-F238E27FC236}">
                <a16:creationId xmlns:a16="http://schemas.microsoft.com/office/drawing/2014/main" id="{D59AB333-A994-460D-8107-15BEBA2601E0}"/>
              </a:ext>
            </a:extLst>
          </p:cNvPr>
          <p:cNvPicPr preferRelativeResize="0"/>
          <p:nvPr/>
        </p:nvPicPr>
        <p:blipFill rotWithShape="1">
          <a:blip r:embed="rId2"/>
          <a:srcRect t="9157" r="4" b="2026"/>
          <a:stretch/>
        </p:blipFill>
        <p:spPr>
          <a:xfrm>
            <a:off x="8779933" y="685798"/>
            <a:ext cx="2726267" cy="2421467"/>
          </a:xfrm>
          <a:prstGeom prst="rect">
            <a:avLst/>
          </a:prstGeom>
          <a:noFill/>
        </p:spPr>
      </p:pic>
      <p:pic>
        <p:nvPicPr>
          <p:cNvPr id="5" name="Picture 4" descr="A picture containing vector graphics, businesscard&#10;&#10;Description automatically generated">
            <a:extLst>
              <a:ext uri="{FF2B5EF4-FFF2-40B4-BE49-F238E27FC236}">
                <a16:creationId xmlns:a16="http://schemas.microsoft.com/office/drawing/2014/main" id="{9A316E72-7752-451F-8B59-7E2EFA072DA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9429" r="5" b="1755"/>
          <a:stretch/>
        </p:blipFill>
        <p:spPr>
          <a:xfrm>
            <a:off x="8779933" y="3750732"/>
            <a:ext cx="2726267" cy="2421467"/>
          </a:xfrm>
          <a:prstGeom prst="rect">
            <a:avLst/>
          </a:prstGeom>
        </p:spPr>
      </p:pic>
    </p:spTree>
    <p:extLst>
      <p:ext uri="{BB962C8B-B14F-4D97-AF65-F5344CB8AC3E}">
        <p14:creationId xmlns:p14="http://schemas.microsoft.com/office/powerpoint/2010/main" val="3283331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981"/>
          <a:stretch/>
        </p:blipFill>
        <p:spPr>
          <a:xfrm>
            <a:off x="3307819" y="80493"/>
            <a:ext cx="5327134" cy="6577922"/>
          </a:xfrm>
          <a:prstGeom prst="rect">
            <a:avLst/>
          </a:prstGeom>
        </p:spPr>
      </p:pic>
    </p:spTree>
    <p:extLst>
      <p:ext uri="{BB962C8B-B14F-4D97-AF65-F5344CB8AC3E}">
        <p14:creationId xmlns:p14="http://schemas.microsoft.com/office/powerpoint/2010/main" val="1181142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938735" y="2824197"/>
            <a:ext cx="1358154" cy="1255058"/>
          </a:xfrm>
          <a:prstGeom prst="ellipse">
            <a:avLst/>
          </a:prstGeom>
          <a:solidFill>
            <a:srgbClr val="966CBC"/>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HelveticaNeueLT Std" panose="020B0604020202020204" pitchFamily="34" charset="0"/>
            </a:endParaRPr>
          </a:p>
          <a:p>
            <a:pPr algn="ctr"/>
            <a:r>
              <a:rPr lang="en-GB" b="1" dirty="0">
                <a:solidFill>
                  <a:schemeClr val="tx1"/>
                </a:solidFill>
                <a:latin typeface="HelveticaNeueLT Std" panose="020B0604020202020204" pitchFamily="34" charset="0"/>
              </a:rPr>
              <a:t>B</a:t>
            </a:r>
          </a:p>
          <a:p>
            <a:pPr algn="ctr"/>
            <a:endParaRPr lang="en-GB" dirty="0">
              <a:solidFill>
                <a:schemeClr val="tx1"/>
              </a:solidFill>
            </a:endParaRPr>
          </a:p>
        </p:txBody>
      </p:sp>
      <p:grpSp>
        <p:nvGrpSpPr>
          <p:cNvPr id="9" name="Group 8"/>
          <p:cNvGrpSpPr/>
          <p:nvPr/>
        </p:nvGrpSpPr>
        <p:grpSpPr>
          <a:xfrm>
            <a:off x="4539858" y="2312790"/>
            <a:ext cx="1358154" cy="1255058"/>
            <a:chOff x="5562732" y="2852202"/>
            <a:chExt cx="1358154" cy="1255058"/>
          </a:xfrm>
        </p:grpSpPr>
        <p:sp>
          <p:nvSpPr>
            <p:cNvPr id="10" name="Oval 9"/>
            <p:cNvSpPr/>
            <p:nvPr/>
          </p:nvSpPr>
          <p:spPr>
            <a:xfrm>
              <a:off x="5562732" y="2852202"/>
              <a:ext cx="1358154" cy="1255058"/>
            </a:xfrm>
            <a:prstGeom prst="ellipse">
              <a:avLst/>
            </a:prstGeom>
            <a:solidFill>
              <a:srgbClr val="36C2C4"/>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6074558" y="3289871"/>
              <a:ext cx="476727" cy="369332"/>
            </a:xfrm>
            <a:prstGeom prst="rect">
              <a:avLst/>
            </a:prstGeom>
            <a:noFill/>
          </p:spPr>
          <p:txBody>
            <a:bodyPr wrap="square" rtlCol="0">
              <a:spAutoFit/>
            </a:bodyPr>
            <a:lstStyle/>
            <a:p>
              <a:r>
                <a:rPr lang="en-GB" b="1" dirty="0">
                  <a:latin typeface="HelveticaNeueLT Std" panose="020B0604020202020204" pitchFamily="34" charset="0"/>
                </a:rPr>
                <a:t>A</a:t>
              </a:r>
            </a:p>
          </p:txBody>
        </p:sp>
      </p:grpSp>
      <p:sp>
        <p:nvSpPr>
          <p:cNvPr id="20" name="TextBox 19"/>
          <p:cNvSpPr txBox="1"/>
          <p:nvPr/>
        </p:nvSpPr>
        <p:spPr>
          <a:xfrm>
            <a:off x="9301189" y="1775748"/>
            <a:ext cx="902811" cy="369332"/>
          </a:xfrm>
          <a:prstGeom prst="rect">
            <a:avLst/>
          </a:prstGeom>
          <a:noFill/>
        </p:spPr>
        <p:txBody>
          <a:bodyPr wrap="none" rtlCol="0">
            <a:spAutoFit/>
          </a:bodyPr>
          <a:lstStyle/>
          <a:p>
            <a:r>
              <a:rPr lang="en-GB" b="1" dirty="0">
                <a:latin typeface="HelveticaNeueLT Std" panose="020B0604020202020204" pitchFamily="34" charset="0"/>
              </a:rPr>
              <a:t>Clarify</a:t>
            </a:r>
          </a:p>
        </p:txBody>
      </p:sp>
      <p:sp>
        <p:nvSpPr>
          <p:cNvPr id="21" name="TextBox 20"/>
          <p:cNvSpPr txBox="1"/>
          <p:nvPr/>
        </p:nvSpPr>
        <p:spPr>
          <a:xfrm>
            <a:off x="9301189" y="4088306"/>
            <a:ext cx="838691" cy="369332"/>
          </a:xfrm>
          <a:prstGeom prst="rect">
            <a:avLst/>
          </a:prstGeom>
          <a:noFill/>
        </p:spPr>
        <p:txBody>
          <a:bodyPr wrap="none" rtlCol="0">
            <a:spAutoFit/>
          </a:bodyPr>
          <a:lstStyle/>
          <a:p>
            <a:r>
              <a:rPr lang="en-GB" b="1" dirty="0">
                <a:latin typeface="HelveticaNeueLT Std" panose="020B0604020202020204" pitchFamily="34" charset="0"/>
              </a:rPr>
              <a:t>Probe</a:t>
            </a:r>
          </a:p>
        </p:txBody>
      </p:sp>
      <p:sp>
        <p:nvSpPr>
          <p:cNvPr id="26" name="Rectangle 25"/>
          <p:cNvSpPr/>
          <p:nvPr/>
        </p:nvSpPr>
        <p:spPr>
          <a:xfrm>
            <a:off x="123029" y="966620"/>
            <a:ext cx="6143625" cy="114301"/>
          </a:xfrm>
          <a:prstGeom prst="rect">
            <a:avLst/>
          </a:prstGeom>
          <a:solidFill>
            <a:srgbClr val="90D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itle 1"/>
          <p:cNvSpPr>
            <a:spLocks noGrp="1"/>
          </p:cNvSpPr>
          <p:nvPr>
            <p:ph type="title"/>
          </p:nvPr>
        </p:nvSpPr>
        <p:spPr>
          <a:xfrm>
            <a:off x="228509" y="188178"/>
            <a:ext cx="6013802" cy="806029"/>
          </a:xfrm>
        </p:spPr>
        <p:txBody>
          <a:bodyPr>
            <a:normAutofit/>
          </a:bodyPr>
          <a:lstStyle/>
          <a:p>
            <a:r>
              <a:rPr lang="en-GB" sz="3200" dirty="0">
                <a:latin typeface="Arial" panose="020B0604020202020204" pitchFamily="34" charset="0"/>
                <a:cs typeface="Arial" panose="020B0604020202020204" pitchFamily="34" charset="0"/>
              </a:rPr>
              <a:t>Reflection – the story so far</a:t>
            </a:r>
          </a:p>
        </p:txBody>
      </p:sp>
      <p:sp>
        <p:nvSpPr>
          <p:cNvPr id="27" name="TextBox 26"/>
          <p:cNvSpPr txBox="1"/>
          <p:nvPr/>
        </p:nvSpPr>
        <p:spPr>
          <a:xfrm>
            <a:off x="7795438" y="2569944"/>
            <a:ext cx="4229816" cy="923330"/>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HelveticaNeueLT Std" panose="020B0604020202020204" pitchFamily="34" charset="0"/>
              </a:rPr>
              <a:t>What do you mean when you say…?</a:t>
            </a:r>
          </a:p>
          <a:p>
            <a:pPr marL="285750" indent="-285750">
              <a:buFont typeface="Arial" panose="020B0604020202020204" pitchFamily="34" charset="0"/>
              <a:buChar char="•"/>
            </a:pPr>
            <a:r>
              <a:rPr lang="en-GB" dirty="0">
                <a:latin typeface="HelveticaNeueLT Std" panose="020B0604020202020204" pitchFamily="34" charset="0"/>
              </a:rPr>
              <a:t>Can you explain a bit more about?</a:t>
            </a:r>
          </a:p>
          <a:p>
            <a:pPr marL="285750" indent="-285750">
              <a:buFont typeface="Arial" panose="020B0604020202020204" pitchFamily="34" charset="0"/>
              <a:buChar char="•"/>
            </a:pPr>
            <a:r>
              <a:rPr lang="en-GB" dirty="0">
                <a:latin typeface="HelveticaNeueLT Std" panose="020B0604020202020204" pitchFamily="34" charset="0"/>
              </a:rPr>
              <a:t>Does that mean..?</a:t>
            </a:r>
          </a:p>
        </p:txBody>
      </p:sp>
      <p:sp>
        <p:nvSpPr>
          <p:cNvPr id="29" name="TextBox 28"/>
          <p:cNvSpPr txBox="1"/>
          <p:nvPr/>
        </p:nvSpPr>
        <p:spPr>
          <a:xfrm>
            <a:off x="7859748" y="4619772"/>
            <a:ext cx="4229816" cy="1477328"/>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HelveticaNeueLT Std" panose="020B0604020202020204" pitchFamily="34" charset="0"/>
              </a:rPr>
              <a:t>Why do you think..?</a:t>
            </a:r>
          </a:p>
          <a:p>
            <a:pPr marL="285750" indent="-285750">
              <a:buFont typeface="Arial" panose="020B0604020202020204" pitchFamily="34" charset="0"/>
              <a:buChar char="•"/>
            </a:pPr>
            <a:r>
              <a:rPr lang="en-GB" dirty="0">
                <a:latin typeface="HelveticaNeueLT Std" panose="020B0604020202020204" pitchFamily="34" charset="0"/>
              </a:rPr>
              <a:t>What do you think would be the effect of..?</a:t>
            </a:r>
          </a:p>
          <a:p>
            <a:pPr marL="285750" indent="-285750">
              <a:buFont typeface="Arial" panose="020B0604020202020204" pitchFamily="34" charset="0"/>
              <a:buChar char="•"/>
            </a:pPr>
            <a:r>
              <a:rPr lang="en-GB" dirty="0">
                <a:latin typeface="HelveticaNeueLT Std" panose="020B0604020202020204" pitchFamily="34" charset="0"/>
              </a:rPr>
              <a:t>Could you think about trying…?</a:t>
            </a:r>
          </a:p>
          <a:p>
            <a:pPr marL="285750" indent="-285750">
              <a:buFont typeface="Arial" panose="020B0604020202020204" pitchFamily="34" charset="0"/>
              <a:buChar char="•"/>
            </a:pPr>
            <a:r>
              <a:rPr lang="en-GB" dirty="0">
                <a:latin typeface="HelveticaNeueLT Std" panose="020B0604020202020204" pitchFamily="34" charset="0"/>
              </a:rPr>
              <a:t>What would you do differently now?</a:t>
            </a:r>
          </a:p>
        </p:txBody>
      </p:sp>
      <p:sp>
        <p:nvSpPr>
          <p:cNvPr id="3" name="Rounded Rectangular Callout 2"/>
          <p:cNvSpPr/>
          <p:nvPr/>
        </p:nvSpPr>
        <p:spPr>
          <a:xfrm>
            <a:off x="7749557" y="4569031"/>
            <a:ext cx="4275697" cy="1966679"/>
          </a:xfrm>
          <a:prstGeom prst="wedgeRoundRectCallout">
            <a:avLst>
              <a:gd name="adj1" fmla="val -72190"/>
              <a:gd name="adj2" fmla="val -5411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1327230" y="2047826"/>
            <a:ext cx="1082348" cy="369332"/>
          </a:xfrm>
          <a:prstGeom prst="rect">
            <a:avLst/>
          </a:prstGeom>
          <a:noFill/>
        </p:spPr>
        <p:txBody>
          <a:bodyPr wrap="none" rtlCol="0">
            <a:spAutoFit/>
          </a:bodyPr>
          <a:lstStyle/>
          <a:p>
            <a:r>
              <a:rPr lang="en-GB" b="1" dirty="0">
                <a:latin typeface="HelveticaNeueLT Std" panose="020B0604020202020204" pitchFamily="34" charset="0"/>
              </a:rPr>
              <a:t>Speaker</a:t>
            </a:r>
          </a:p>
        </p:txBody>
      </p:sp>
      <p:sp>
        <p:nvSpPr>
          <p:cNvPr id="32" name="Rounded Rectangular Callout 31"/>
          <p:cNvSpPr/>
          <p:nvPr/>
        </p:nvSpPr>
        <p:spPr>
          <a:xfrm>
            <a:off x="7666490" y="2353159"/>
            <a:ext cx="4382216" cy="1234281"/>
          </a:xfrm>
          <a:prstGeom prst="wedgeRoundRectCallout">
            <a:avLst>
              <a:gd name="adj1" fmla="val -64223"/>
              <a:gd name="adj2" fmla="val 8823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ular Callout 29"/>
          <p:cNvSpPr/>
          <p:nvPr/>
        </p:nvSpPr>
        <p:spPr>
          <a:xfrm>
            <a:off x="304446" y="2569944"/>
            <a:ext cx="3362114" cy="3096683"/>
          </a:xfrm>
          <a:prstGeom prst="wedgeRoundRectCallout">
            <a:avLst>
              <a:gd name="adj1" fmla="val 69448"/>
              <a:gd name="adj2" fmla="val -3419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en-GB" dirty="0">
                <a:solidFill>
                  <a:schemeClr val="tx1"/>
                </a:solidFill>
                <a:latin typeface="HelveticaNeueLT Std" panose="020B0604020202020204" pitchFamily="34" charset="0"/>
              </a:rPr>
              <a:t>What have you trialled/achieved since session 1?</a:t>
            </a:r>
          </a:p>
          <a:p>
            <a:pPr marL="342900" indent="-342900">
              <a:lnSpc>
                <a:spcPct val="150000"/>
              </a:lnSpc>
              <a:buFont typeface="Arial" panose="020B0604020202020204" pitchFamily="34" charset="0"/>
              <a:buChar char="•"/>
            </a:pPr>
            <a:r>
              <a:rPr lang="en-GB" dirty="0">
                <a:solidFill>
                  <a:schemeClr val="tx1"/>
                </a:solidFill>
                <a:latin typeface="HelveticaNeueLT Std" panose="020B0604020202020204" pitchFamily="34" charset="0"/>
              </a:rPr>
              <a:t>What impact has this had? How do you know?</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6663" y="106698"/>
            <a:ext cx="1689797" cy="2173042"/>
          </a:xfrm>
          <a:prstGeom prst="rect">
            <a:avLst/>
          </a:prstGeom>
        </p:spPr>
      </p:pic>
      <p:sp>
        <p:nvSpPr>
          <p:cNvPr id="2" name="TextBox 1">
            <a:extLst>
              <a:ext uri="{FF2B5EF4-FFF2-40B4-BE49-F238E27FC236}">
                <a16:creationId xmlns:a16="http://schemas.microsoft.com/office/drawing/2014/main" id="{87EA977C-3A9D-B109-923F-A95B60F3AF7D}"/>
              </a:ext>
            </a:extLst>
          </p:cNvPr>
          <p:cNvSpPr txBox="1"/>
          <p:nvPr/>
        </p:nvSpPr>
        <p:spPr>
          <a:xfrm>
            <a:off x="123030" y="1080921"/>
            <a:ext cx="6728344" cy="830997"/>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rgbClr val="C00000"/>
                </a:solidFill>
              </a:rPr>
              <a:t>Four Strands </a:t>
            </a:r>
            <a:r>
              <a:rPr lang="en-GB" sz="1600" b="1" dirty="0">
                <a:solidFill>
                  <a:srgbClr val="C00000"/>
                </a:solidFill>
              </a:rPr>
              <a:t>(Cognitive, linguistic, physical, social &amp; emotional)</a:t>
            </a:r>
          </a:p>
          <a:p>
            <a:pPr marL="342900" indent="-342900">
              <a:buFont typeface="Arial" panose="020B0604020202020204" pitchFamily="34" charset="0"/>
              <a:buChar char="•"/>
            </a:pPr>
            <a:r>
              <a:rPr lang="en-GB" sz="2400" b="1" dirty="0">
                <a:solidFill>
                  <a:srgbClr val="C00000"/>
                </a:solidFill>
              </a:rPr>
              <a:t>Exploratory – Presentational Talk</a:t>
            </a:r>
          </a:p>
        </p:txBody>
      </p:sp>
      <p:sp>
        <p:nvSpPr>
          <p:cNvPr id="5" name="Flowchart: Connector 4">
            <a:extLst>
              <a:ext uri="{FF2B5EF4-FFF2-40B4-BE49-F238E27FC236}">
                <a16:creationId xmlns:a16="http://schemas.microsoft.com/office/drawing/2014/main" id="{949B4DAE-8333-C38D-92BF-EBEFA86C29F8}"/>
              </a:ext>
            </a:extLst>
          </p:cNvPr>
          <p:cNvSpPr/>
          <p:nvPr/>
        </p:nvSpPr>
        <p:spPr>
          <a:xfrm>
            <a:off x="5720209" y="4356647"/>
            <a:ext cx="1227407" cy="1208989"/>
          </a:xfrm>
          <a:prstGeom prst="flowChartConnector">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C</a:t>
            </a:r>
          </a:p>
        </p:txBody>
      </p:sp>
    </p:spTree>
    <p:extLst>
      <p:ext uri="{BB962C8B-B14F-4D97-AF65-F5344CB8AC3E}">
        <p14:creationId xmlns:p14="http://schemas.microsoft.com/office/powerpoint/2010/main" val="1841628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AE68-BF96-41D7-94C2-3BDAFCC51A12}"/>
              </a:ext>
            </a:extLst>
          </p:cNvPr>
          <p:cNvSpPr>
            <a:spLocks noGrp="1"/>
          </p:cNvSpPr>
          <p:nvPr>
            <p:ph type="title"/>
          </p:nvPr>
        </p:nvSpPr>
        <p:spPr>
          <a:xfrm>
            <a:off x="572493" y="238539"/>
            <a:ext cx="11018520" cy="1434415"/>
          </a:xfrm>
        </p:spPr>
        <p:txBody>
          <a:bodyPr anchor="b">
            <a:normAutofit/>
          </a:bodyPr>
          <a:lstStyle/>
          <a:p>
            <a:r>
              <a:rPr lang="en-GB" sz="5400" dirty="0"/>
              <a:t>Further Oracy Support coming up …</a:t>
            </a:r>
          </a:p>
        </p:txBody>
      </p:sp>
      <p:sp>
        <p:nvSpPr>
          <p:cNvPr id="3" name="Content Placeholder 2">
            <a:extLst>
              <a:ext uri="{FF2B5EF4-FFF2-40B4-BE49-F238E27FC236}">
                <a16:creationId xmlns:a16="http://schemas.microsoft.com/office/drawing/2014/main" id="{F32CC92A-854D-4A23-A66E-C4947AD809C3}"/>
              </a:ext>
            </a:extLst>
          </p:cNvPr>
          <p:cNvSpPr>
            <a:spLocks noGrp="1"/>
          </p:cNvSpPr>
          <p:nvPr>
            <p:ph idx="1"/>
          </p:nvPr>
        </p:nvSpPr>
        <p:spPr>
          <a:xfrm>
            <a:off x="572493" y="2071316"/>
            <a:ext cx="6713552" cy="4119172"/>
          </a:xfrm>
        </p:spPr>
        <p:txBody>
          <a:bodyPr anchor="t">
            <a:normAutofit fontScale="85000" lnSpcReduction="20000"/>
          </a:bodyPr>
          <a:lstStyle/>
          <a:p>
            <a:pPr marL="0" indent="0">
              <a:buNone/>
            </a:pPr>
            <a:br>
              <a:rPr lang="en-GB" sz="2000" dirty="0">
                <a:solidFill>
                  <a:srgbClr val="C00000"/>
                </a:solidFill>
              </a:rPr>
            </a:br>
            <a:r>
              <a:rPr lang="en-GB" sz="2600" b="1" i="0" dirty="0">
                <a:solidFill>
                  <a:srgbClr val="C00000"/>
                </a:solidFill>
                <a:effectLst/>
                <a:latin typeface="-apple-system"/>
              </a:rPr>
              <a:t>Session 3: </a:t>
            </a:r>
            <a:r>
              <a:rPr lang="en-GB" sz="2600" b="0" i="0" dirty="0">
                <a:solidFill>
                  <a:srgbClr val="C00000"/>
                </a:solidFill>
                <a:effectLst/>
                <a:latin typeface="-apple-system"/>
              </a:rPr>
              <a:t>Oracy across the curriculum - </a:t>
            </a:r>
            <a:r>
              <a:rPr lang="en-GB" sz="2600" b="0" i="1" dirty="0">
                <a:solidFill>
                  <a:srgbClr val="C00000"/>
                </a:solidFill>
                <a:effectLst/>
                <a:latin typeface="-apple-system"/>
              </a:rPr>
              <a:t>Thursday 1</a:t>
            </a:r>
            <a:r>
              <a:rPr lang="en-GB" sz="2600" b="0" i="1" baseline="30000" dirty="0">
                <a:solidFill>
                  <a:srgbClr val="C00000"/>
                </a:solidFill>
                <a:effectLst/>
                <a:latin typeface="-apple-system"/>
              </a:rPr>
              <a:t>st</a:t>
            </a:r>
            <a:r>
              <a:rPr lang="en-GB" sz="2600" b="0" i="1" dirty="0">
                <a:solidFill>
                  <a:srgbClr val="C00000"/>
                </a:solidFill>
                <a:effectLst/>
                <a:latin typeface="-apple-system"/>
              </a:rPr>
              <a:t> February at SDSA</a:t>
            </a:r>
          </a:p>
          <a:p>
            <a:endParaRPr lang="en-GB" sz="2600" dirty="0"/>
          </a:p>
          <a:p>
            <a:r>
              <a:rPr lang="en-GB" sz="2600" b="1" dirty="0"/>
              <a:t>Oracy Networks – open to all</a:t>
            </a:r>
          </a:p>
          <a:p>
            <a:pPr marL="0" indent="0">
              <a:buNone/>
            </a:pPr>
            <a:r>
              <a:rPr lang="en-GB" sz="2600" dirty="0"/>
              <a:t>18</a:t>
            </a:r>
            <a:r>
              <a:rPr lang="en-GB" sz="2600" baseline="30000" dirty="0"/>
              <a:t>th</a:t>
            </a:r>
            <a:r>
              <a:rPr lang="en-GB" sz="2600" dirty="0"/>
              <a:t> April 9am – 12 at NSPCC Includes opportunities to visit schools to see ‘oracy in action’</a:t>
            </a:r>
          </a:p>
          <a:p>
            <a:pPr marL="0" indent="0">
              <a:buNone/>
            </a:pPr>
            <a:endParaRPr lang="en-GB" sz="2600" dirty="0"/>
          </a:p>
          <a:p>
            <a:pPr marL="0" indent="0">
              <a:buNone/>
            </a:pPr>
            <a:r>
              <a:rPr lang="en-GB" sz="2600" i="1" dirty="0"/>
              <a:t>15</a:t>
            </a:r>
            <a:r>
              <a:rPr lang="en-GB" sz="2600" i="1" baseline="30000" dirty="0"/>
              <a:t>th</a:t>
            </a:r>
            <a:r>
              <a:rPr lang="en-GB" sz="2600" i="1" dirty="0"/>
              <a:t> February ‘Oracy Teach Meet’ hosted by </a:t>
            </a:r>
            <a:r>
              <a:rPr lang="en-GB" sz="2600" i="1" dirty="0" err="1"/>
              <a:t>Humberstone</a:t>
            </a:r>
            <a:r>
              <a:rPr lang="en-GB" sz="2600" i="1" dirty="0"/>
              <a:t> Jnr</a:t>
            </a:r>
          </a:p>
          <a:p>
            <a:pPr marL="0" indent="0">
              <a:buNone/>
            </a:pPr>
            <a:endParaRPr lang="en-GB" sz="2600" i="1" dirty="0"/>
          </a:p>
          <a:p>
            <a:r>
              <a:rPr lang="en-GB" sz="2600" dirty="0"/>
              <a:t>Bespoke consultant in-school sessions available by request</a:t>
            </a:r>
          </a:p>
          <a:p>
            <a:pPr marL="0" indent="0">
              <a:buNone/>
            </a:pPr>
            <a:endParaRPr lang="en-GB" sz="2000" dirty="0"/>
          </a:p>
          <a:p>
            <a:pPr marL="0" indent="0">
              <a:buNone/>
            </a:pPr>
            <a:endParaRPr lang="en-GB" sz="2000" dirty="0"/>
          </a:p>
          <a:p>
            <a:endParaRPr lang="en-GB" sz="2000" dirty="0"/>
          </a:p>
        </p:txBody>
      </p:sp>
      <p:pic>
        <p:nvPicPr>
          <p:cNvPr id="4" name="Google Shape;60;p13" descr="Logo, icon&#10;&#10;Description automatically generated">
            <a:extLst>
              <a:ext uri="{FF2B5EF4-FFF2-40B4-BE49-F238E27FC236}">
                <a16:creationId xmlns:a16="http://schemas.microsoft.com/office/drawing/2014/main" id="{6281FDB8-D7E9-447B-A4FA-28CDA6804147}"/>
              </a:ext>
            </a:extLst>
          </p:cNvPr>
          <p:cNvPicPr preferRelativeResize="0"/>
          <p:nvPr/>
        </p:nvPicPr>
        <p:blipFill rotWithShape="1">
          <a:blip r:embed="rId2"/>
          <a:srcRect l="2206" r="1591" b="2"/>
          <a:stretch/>
        </p:blipFill>
        <p:spPr>
          <a:xfrm>
            <a:off x="7675658" y="2093976"/>
            <a:ext cx="3941064" cy="4096512"/>
          </a:xfrm>
          <a:prstGeom prst="rect">
            <a:avLst/>
          </a:prstGeom>
          <a:noFill/>
        </p:spPr>
      </p:pic>
    </p:spTree>
    <p:extLst>
      <p:ext uri="{BB962C8B-B14F-4D97-AF65-F5344CB8AC3E}">
        <p14:creationId xmlns:p14="http://schemas.microsoft.com/office/powerpoint/2010/main" val="1168949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FE748-0CBF-4410-A5A0-8DA9BCE30002}"/>
              </a:ext>
            </a:extLst>
          </p:cNvPr>
          <p:cNvSpPr>
            <a:spLocks noGrp="1"/>
          </p:cNvSpPr>
          <p:nvPr>
            <p:ph type="title"/>
          </p:nvPr>
        </p:nvSpPr>
        <p:spPr/>
        <p:txBody>
          <a:bodyPr/>
          <a:lstStyle/>
          <a:p>
            <a:r>
              <a:rPr lang="en-GB" dirty="0"/>
              <a:t>Session evaluation</a:t>
            </a:r>
          </a:p>
        </p:txBody>
      </p:sp>
      <p:sp>
        <p:nvSpPr>
          <p:cNvPr id="3" name="Content Placeholder 2">
            <a:extLst>
              <a:ext uri="{FF2B5EF4-FFF2-40B4-BE49-F238E27FC236}">
                <a16:creationId xmlns:a16="http://schemas.microsoft.com/office/drawing/2014/main" id="{7D712CEF-534D-4E00-BFF9-5D1BAABA04F8}"/>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3365597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6D87A-28F6-4368-AE92-BAFD255A7A97}"/>
              </a:ext>
            </a:extLst>
          </p:cNvPr>
          <p:cNvSpPr>
            <a:spLocks noGrp="1"/>
          </p:cNvSpPr>
          <p:nvPr>
            <p:ph type="title"/>
          </p:nvPr>
        </p:nvSpPr>
        <p:spPr>
          <a:xfrm>
            <a:off x="990600" y="1335183"/>
            <a:ext cx="4785359" cy="4150899"/>
          </a:xfrm>
        </p:spPr>
        <p:txBody>
          <a:bodyPr>
            <a:normAutofit/>
          </a:bodyPr>
          <a:lstStyle/>
          <a:p>
            <a:pPr algn="ctr"/>
            <a:r>
              <a:rPr lang="en-GB" sz="3200" b="1" dirty="0">
                <a:solidFill>
                  <a:srgbClr val="595959"/>
                </a:solidFill>
              </a:rPr>
              <a:t>OFSTED English Review</a:t>
            </a:r>
            <a:br>
              <a:rPr lang="en-GB" sz="3200" b="1" dirty="0">
                <a:solidFill>
                  <a:srgbClr val="595959"/>
                </a:solidFill>
              </a:rPr>
            </a:br>
            <a:r>
              <a:rPr lang="en-GB" sz="2800" dirty="0">
                <a:solidFill>
                  <a:srgbClr val="595959"/>
                </a:solidFill>
                <a:hlinkClick r:id="rId2"/>
              </a:rPr>
              <a:t>https://www.gov.uk/government/publications/curriculum-research-review-series-english</a:t>
            </a:r>
            <a:r>
              <a:rPr lang="en-GB" sz="2800" dirty="0">
                <a:solidFill>
                  <a:srgbClr val="595959"/>
                </a:solidFill>
              </a:rPr>
              <a:t> </a:t>
            </a:r>
            <a:br>
              <a:rPr lang="en-GB" sz="3200" dirty="0">
                <a:solidFill>
                  <a:srgbClr val="595959"/>
                </a:solidFill>
              </a:rPr>
            </a:br>
            <a:br>
              <a:rPr lang="en-GB" sz="3200" dirty="0">
                <a:solidFill>
                  <a:srgbClr val="595959"/>
                </a:solidFill>
              </a:rPr>
            </a:br>
            <a:r>
              <a:rPr lang="en-GB" sz="3600" b="1" dirty="0">
                <a:solidFill>
                  <a:srgbClr val="595959"/>
                </a:solidFill>
              </a:rPr>
              <a:t>High quality English…</a:t>
            </a:r>
            <a:br>
              <a:rPr lang="en-GB" sz="3600" b="1" dirty="0">
                <a:solidFill>
                  <a:srgbClr val="595959"/>
                </a:solidFill>
              </a:rPr>
            </a:br>
            <a:r>
              <a:rPr lang="en-GB" sz="3200" b="1" i="1" dirty="0">
                <a:solidFill>
                  <a:srgbClr val="595959"/>
                </a:solidFill>
              </a:rPr>
              <a:t>Speaking &amp; Listening</a:t>
            </a:r>
          </a:p>
        </p:txBody>
      </p:sp>
      <p:sp>
        <p:nvSpPr>
          <p:cNvPr id="3" name="Content Placeholder 2">
            <a:extLst>
              <a:ext uri="{FF2B5EF4-FFF2-40B4-BE49-F238E27FC236}">
                <a16:creationId xmlns:a16="http://schemas.microsoft.com/office/drawing/2014/main" id="{0D92B1D6-7135-440C-BB11-41C0D3637C7B}"/>
              </a:ext>
            </a:extLst>
          </p:cNvPr>
          <p:cNvSpPr>
            <a:spLocks noGrp="1"/>
          </p:cNvSpPr>
          <p:nvPr>
            <p:ph idx="1"/>
          </p:nvPr>
        </p:nvSpPr>
        <p:spPr>
          <a:xfrm>
            <a:off x="6278879" y="975360"/>
            <a:ext cx="5547361" cy="5364480"/>
          </a:xfrm>
        </p:spPr>
        <p:txBody>
          <a:bodyPr anchor="ctr">
            <a:normAutofit/>
          </a:bodyPr>
          <a:lstStyle/>
          <a:p>
            <a:r>
              <a:rPr lang="en-GB" sz="2000" b="1" dirty="0">
                <a:solidFill>
                  <a:schemeClr val="tx1">
                    <a:lumMod val="65000"/>
                    <a:lumOff val="35000"/>
                  </a:schemeClr>
                </a:solidFill>
                <a:latin typeface="+mj-lt"/>
              </a:rPr>
              <a:t>Identify the interrelated aspects (4 strands of the framework)</a:t>
            </a:r>
          </a:p>
          <a:p>
            <a:r>
              <a:rPr lang="en-GB" sz="2000" b="1" dirty="0">
                <a:solidFill>
                  <a:schemeClr val="tx1">
                    <a:lumMod val="65000"/>
                    <a:lumOff val="35000"/>
                  </a:schemeClr>
                </a:solidFill>
                <a:latin typeface="+mj-lt"/>
              </a:rPr>
              <a:t>Equip children with the right knowledge and vocabulary on a topic</a:t>
            </a:r>
          </a:p>
          <a:p>
            <a:r>
              <a:rPr lang="en-GB" sz="2000" b="1" dirty="0">
                <a:solidFill>
                  <a:schemeClr val="tx1">
                    <a:lumMod val="65000"/>
                    <a:lumOff val="35000"/>
                  </a:schemeClr>
                </a:solidFill>
                <a:latin typeface="+mj-lt"/>
              </a:rPr>
              <a:t>Opportunities for exploratory talk</a:t>
            </a:r>
          </a:p>
          <a:p>
            <a:r>
              <a:rPr lang="en-GB" sz="2000" b="1" dirty="0">
                <a:solidFill>
                  <a:schemeClr val="tx1">
                    <a:lumMod val="65000"/>
                    <a:lumOff val="35000"/>
                  </a:schemeClr>
                </a:solidFill>
                <a:latin typeface="+mj-lt"/>
              </a:rPr>
              <a:t>Opportunities for presentational talk</a:t>
            </a:r>
          </a:p>
          <a:p>
            <a:r>
              <a:rPr lang="en-GB" sz="2000" b="1" dirty="0">
                <a:solidFill>
                  <a:schemeClr val="tx1">
                    <a:lumMod val="65000"/>
                    <a:lumOff val="35000"/>
                  </a:schemeClr>
                </a:solidFill>
                <a:latin typeface="+mj-lt"/>
              </a:rPr>
              <a:t>Focus on selecting and using appropriate grammar and register</a:t>
            </a:r>
          </a:p>
          <a:p>
            <a:r>
              <a:rPr lang="en-GB" sz="2000" b="1" dirty="0">
                <a:solidFill>
                  <a:schemeClr val="tx1">
                    <a:lumMod val="65000"/>
                    <a:lumOff val="35000"/>
                  </a:schemeClr>
                </a:solidFill>
                <a:latin typeface="+mj-lt"/>
              </a:rPr>
              <a:t>Teacher modelling spoken language</a:t>
            </a:r>
          </a:p>
          <a:p>
            <a:r>
              <a:rPr lang="en-GB" sz="2000" b="1" dirty="0">
                <a:solidFill>
                  <a:schemeClr val="tx1">
                    <a:lumMod val="65000"/>
                    <a:lumOff val="35000"/>
                  </a:schemeClr>
                </a:solidFill>
                <a:latin typeface="+mj-lt"/>
              </a:rPr>
              <a:t>Frequent opportunities to practise, refine and apply spoken language knowledge and skills</a:t>
            </a:r>
          </a:p>
        </p:txBody>
      </p:sp>
    </p:spTree>
    <p:extLst>
      <p:ext uri="{BB962C8B-B14F-4D97-AF65-F5344CB8AC3E}">
        <p14:creationId xmlns:p14="http://schemas.microsoft.com/office/powerpoint/2010/main" val="108244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59789"/>
            <a:ext cx="8862610" cy="6238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latin typeface="Arial" panose="020B0604020202020204" pitchFamily="34" charset="0"/>
                <a:ea typeface="Microsoft Sans Serif" charset="0"/>
                <a:cs typeface="Arial" panose="020B0604020202020204" pitchFamily="34" charset="0"/>
              </a:rPr>
              <a:t>The Dialogic Classroom</a:t>
            </a:r>
            <a:endParaRPr lang="en-GB" sz="2800" dirty="0">
              <a:latin typeface="Arial" panose="020B0604020202020204" pitchFamily="34" charset="0"/>
              <a:cs typeface="Arial" panose="020B0604020202020204" pitchFamily="34" charset="0"/>
            </a:endParaRPr>
          </a:p>
        </p:txBody>
      </p:sp>
      <p:sp>
        <p:nvSpPr>
          <p:cNvPr id="9" name="Rectangle 8"/>
          <p:cNvSpPr/>
          <p:nvPr/>
        </p:nvSpPr>
        <p:spPr>
          <a:xfrm>
            <a:off x="0" y="845496"/>
            <a:ext cx="6143625" cy="114301"/>
          </a:xfrm>
          <a:prstGeom prst="rect">
            <a:avLst/>
          </a:prstGeom>
          <a:solidFill>
            <a:srgbClr val="90D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1059365" y="2051824"/>
            <a:ext cx="3245004" cy="1984917"/>
          </a:xfrm>
          <a:prstGeom prst="roundRect">
            <a:avLst/>
          </a:prstGeom>
          <a:solidFill>
            <a:srgbClr val="36C2C4"/>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a:solidFill>
                  <a:schemeClr val="tx1"/>
                </a:solidFill>
                <a:latin typeface="Arial" panose="020B0604020202020204" pitchFamily="34" charset="0"/>
                <a:cs typeface="Arial" panose="020B0604020202020204" pitchFamily="34" charset="0"/>
              </a:rPr>
              <a:t>What is a dialogic classroom?</a:t>
            </a:r>
          </a:p>
        </p:txBody>
      </p:sp>
      <p:sp>
        <p:nvSpPr>
          <p:cNvPr id="13" name="Rounded Rectangle 12"/>
          <p:cNvSpPr/>
          <p:nvPr/>
        </p:nvSpPr>
        <p:spPr>
          <a:xfrm>
            <a:off x="4523677" y="2051823"/>
            <a:ext cx="3245004" cy="1984917"/>
          </a:xfrm>
          <a:prstGeom prst="roundRect">
            <a:avLst/>
          </a:prstGeom>
          <a:solidFill>
            <a:srgbClr val="36C2C4"/>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a:solidFill>
                  <a:schemeClr val="tx1"/>
                </a:solidFill>
                <a:latin typeface="Arial" panose="020B0604020202020204" pitchFamily="34" charset="0"/>
                <a:cs typeface="Arial" panose="020B0604020202020204" pitchFamily="34" charset="0"/>
              </a:rPr>
              <a:t>How can we create one?</a:t>
            </a:r>
          </a:p>
        </p:txBody>
      </p:sp>
      <p:sp>
        <p:nvSpPr>
          <p:cNvPr id="14" name="Rounded Rectangle 13"/>
          <p:cNvSpPr/>
          <p:nvPr/>
        </p:nvSpPr>
        <p:spPr>
          <a:xfrm>
            <a:off x="7987989" y="2051823"/>
            <a:ext cx="3245004" cy="1984917"/>
          </a:xfrm>
          <a:prstGeom prst="roundRect">
            <a:avLst/>
          </a:prstGeom>
          <a:solidFill>
            <a:srgbClr val="36C2C4"/>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a:solidFill>
                  <a:schemeClr val="tx1"/>
                </a:solidFill>
                <a:latin typeface="Arial" panose="020B0604020202020204" pitchFamily="34" charset="0"/>
                <a:cs typeface="Arial" panose="020B0604020202020204" pitchFamily="34" charset="0"/>
              </a:rPr>
              <a:t>What is the role of the teacher?</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0773" y="5099746"/>
            <a:ext cx="1624439" cy="1624439"/>
          </a:xfrm>
          <a:prstGeom prst="rect">
            <a:avLst/>
          </a:prstGeom>
        </p:spPr>
      </p:pic>
    </p:spTree>
    <p:extLst>
      <p:ext uri="{BB962C8B-B14F-4D97-AF65-F5344CB8AC3E}">
        <p14:creationId xmlns:p14="http://schemas.microsoft.com/office/powerpoint/2010/main" val="3202130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35298" y="2274849"/>
            <a:ext cx="4895385" cy="1538868"/>
          </a:xfrm>
          <a:prstGeom prst="roundRect">
            <a:avLst/>
          </a:prstGeom>
          <a:solidFill>
            <a:srgbClr val="36C2C4"/>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a:solidFill>
                  <a:schemeClr val="tx1"/>
                </a:solidFill>
                <a:latin typeface="Arial" panose="020B0604020202020204" pitchFamily="34" charset="0"/>
                <a:cs typeface="Arial" panose="020B0604020202020204" pitchFamily="34" charset="0"/>
              </a:rPr>
              <a:t>What is a dialogic classroom?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14" y="5244713"/>
            <a:ext cx="1420912" cy="1420912"/>
          </a:xfrm>
          <a:prstGeom prst="rect">
            <a:avLst/>
          </a:prstGeom>
        </p:spPr>
      </p:pic>
      <p:sp>
        <p:nvSpPr>
          <p:cNvPr id="2" name="Rounded Rectangle 1"/>
          <p:cNvSpPr/>
          <p:nvPr/>
        </p:nvSpPr>
        <p:spPr>
          <a:xfrm>
            <a:off x="8642195" y="211873"/>
            <a:ext cx="3245005" cy="780586"/>
          </a:xfrm>
          <a:prstGeom prst="roundRect">
            <a:avLst/>
          </a:prstGeom>
          <a:noFill/>
          <a:ln w="28575">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8697601" y="211873"/>
            <a:ext cx="3134191" cy="769441"/>
          </a:xfrm>
          <a:prstGeom prst="rect">
            <a:avLst/>
          </a:prstGeom>
          <a:noFill/>
        </p:spPr>
        <p:txBody>
          <a:bodyPr wrap="none" rtlCol="0">
            <a:spAutoFit/>
          </a:bodyPr>
          <a:lstStyle/>
          <a:p>
            <a:r>
              <a:rPr lang="en-GB" sz="4400" dirty="0">
                <a:latin typeface="Helvetica" panose="020B0604020202020204" pitchFamily="34" charset="0"/>
                <a:cs typeface="Helvetica" panose="020B0604020202020204" pitchFamily="34" charset="0"/>
              </a:rPr>
              <a:t>Fed-in facts</a:t>
            </a:r>
          </a:p>
        </p:txBody>
      </p:sp>
    </p:spTree>
    <p:extLst>
      <p:ext uri="{BB962C8B-B14F-4D97-AF65-F5344CB8AC3E}">
        <p14:creationId xmlns:p14="http://schemas.microsoft.com/office/powerpoint/2010/main" val="3215116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12956" y="379141"/>
            <a:ext cx="11273884" cy="1248937"/>
          </a:xfrm>
          <a:prstGeom prst="roundRect">
            <a:avLst/>
          </a:prstGeom>
          <a:solidFill>
            <a:srgbClr val="36C2C4"/>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a:solidFill>
                  <a:schemeClr val="tx1"/>
                </a:solidFill>
                <a:latin typeface="Arial" panose="020B0604020202020204" pitchFamily="34" charset="0"/>
                <a:cs typeface="Arial" panose="020B0604020202020204" pitchFamily="34" charset="0"/>
              </a:rPr>
              <a:t>What oracy skills did you need to complete this task?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092" y="1859526"/>
            <a:ext cx="1340874" cy="134087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948" y="1859526"/>
            <a:ext cx="1340874" cy="134087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8801" y="1859526"/>
            <a:ext cx="1286282" cy="1296411"/>
          </a:xfrm>
          <a:prstGeom prst="rect">
            <a:avLst/>
          </a:prstGeom>
        </p:spPr>
      </p:pic>
      <p:pic>
        <p:nvPicPr>
          <p:cNvPr id="8" name="Picture 7"/>
          <p:cNvPicPr>
            <a:picLocks noChangeAspect="1"/>
          </p:cNvPicPr>
          <p:nvPr/>
        </p:nvPicPr>
        <p:blipFill>
          <a:blip r:embed="rId6"/>
          <a:stretch>
            <a:fillRect/>
          </a:stretch>
        </p:blipFill>
        <p:spPr>
          <a:xfrm>
            <a:off x="9738062" y="1903989"/>
            <a:ext cx="1306620" cy="1296411"/>
          </a:xfrm>
          <a:prstGeom prst="rect">
            <a:avLst/>
          </a:prstGeom>
        </p:spPr>
      </p:pic>
      <p:cxnSp>
        <p:nvCxnSpPr>
          <p:cNvPr id="11" name="Straight Connector 10"/>
          <p:cNvCxnSpPr/>
          <p:nvPr/>
        </p:nvCxnSpPr>
        <p:spPr>
          <a:xfrm flipH="1">
            <a:off x="6402130" y="2062975"/>
            <a:ext cx="2664" cy="4237464"/>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H="1">
            <a:off x="3460095" y="2152185"/>
            <a:ext cx="44605" cy="4237464"/>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H="1">
            <a:off x="9299560" y="2062975"/>
            <a:ext cx="2664" cy="423746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6128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5889258" y="514213"/>
            <a:ext cx="2950794" cy="6262393"/>
          </a:xfrm>
          <a:prstGeom prst="rect">
            <a:avLst/>
          </a:prstGeom>
          <a:solidFill>
            <a:srgbClr val="F8CF0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090327" y="3096529"/>
            <a:ext cx="2721294" cy="3631388"/>
          </a:xfrm>
          <a:prstGeom prst="rect">
            <a:avLst/>
          </a:prstGeom>
          <a:solidFill>
            <a:srgbClr val="B02D67">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8920435" y="6370905"/>
            <a:ext cx="2906395" cy="415517"/>
          </a:xfrm>
          <a:prstGeom prst="rect">
            <a:avLst/>
          </a:prstGeom>
          <a:solidFill>
            <a:srgbClr val="47D1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a:off x="5889258" y="6361089"/>
            <a:ext cx="2950794" cy="415517"/>
          </a:xfrm>
          <a:prstGeom prst="rect">
            <a:avLst/>
          </a:prstGeom>
          <a:solidFill>
            <a:srgbClr val="F8CF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3090325" y="6370905"/>
            <a:ext cx="2721297" cy="415517"/>
          </a:xfrm>
          <a:prstGeom prst="rect">
            <a:avLst/>
          </a:prstGeom>
          <a:solidFill>
            <a:srgbClr val="B02D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925346" y="2152226"/>
            <a:ext cx="2835933" cy="4653749"/>
          </a:xfrm>
          <a:prstGeom prst="rect">
            <a:avLst/>
          </a:prstGeom>
          <a:solidFill>
            <a:srgbClr val="47D1A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82912" y="3416426"/>
            <a:ext cx="2589984" cy="3311493"/>
          </a:xfrm>
          <a:prstGeom prst="rect">
            <a:avLst/>
          </a:prstGeom>
          <a:solidFill>
            <a:srgbClr val="FF93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427" y="41650"/>
            <a:ext cx="5817639"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dirty="0">
                <a:solidFill>
                  <a:srgbClr val="69235C"/>
                </a:solidFill>
                <a:latin typeface="Helvetica" charset="0"/>
                <a:ea typeface="Helvetica" charset="0"/>
                <a:cs typeface="Helvetica" charset="0"/>
              </a:rPr>
              <a:t>The Oracy Framework</a:t>
            </a:r>
          </a:p>
        </p:txBody>
      </p:sp>
      <p:sp>
        <p:nvSpPr>
          <p:cNvPr id="14" name="Rectangle 13"/>
          <p:cNvSpPr/>
          <p:nvPr/>
        </p:nvSpPr>
        <p:spPr>
          <a:xfrm>
            <a:off x="375238" y="6390459"/>
            <a:ext cx="2596139" cy="415517"/>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p:cNvSpPr txBox="1"/>
          <p:nvPr/>
        </p:nvSpPr>
        <p:spPr>
          <a:xfrm>
            <a:off x="1060058" y="6407273"/>
            <a:ext cx="1133414" cy="369332"/>
          </a:xfrm>
          <a:prstGeom prst="rect">
            <a:avLst/>
          </a:prstGeom>
          <a:noFill/>
        </p:spPr>
        <p:txBody>
          <a:bodyPr wrap="square" rtlCol="0">
            <a:spAutoFit/>
          </a:bodyPr>
          <a:lstStyle/>
          <a:p>
            <a:pPr algn="ctr"/>
            <a:r>
              <a:rPr lang="en-US" dirty="0">
                <a:solidFill>
                  <a:schemeClr val="bg1"/>
                </a:solidFill>
                <a:latin typeface="Helvetica" charset="0"/>
                <a:ea typeface="Helvetica" charset="0"/>
                <a:cs typeface="Helvetica" charset="0"/>
              </a:rPr>
              <a:t>Physical</a:t>
            </a:r>
            <a:r>
              <a:rPr lang="en-US" sz="1400" dirty="0">
                <a:solidFill>
                  <a:schemeClr val="bg1"/>
                </a:solidFill>
                <a:latin typeface="Helvetica" charset="0"/>
                <a:ea typeface="Helvetica" charset="0"/>
                <a:cs typeface="Helvetica" charset="0"/>
              </a:rPr>
              <a:t> </a:t>
            </a:r>
          </a:p>
        </p:txBody>
      </p:sp>
      <p:sp>
        <p:nvSpPr>
          <p:cNvPr id="16" name="TextBox 15"/>
          <p:cNvSpPr txBox="1"/>
          <p:nvPr/>
        </p:nvSpPr>
        <p:spPr>
          <a:xfrm>
            <a:off x="3827873" y="6387282"/>
            <a:ext cx="1304717" cy="369332"/>
          </a:xfrm>
          <a:prstGeom prst="rect">
            <a:avLst/>
          </a:prstGeom>
          <a:noFill/>
        </p:spPr>
        <p:txBody>
          <a:bodyPr wrap="square" rtlCol="0">
            <a:spAutoFit/>
          </a:bodyPr>
          <a:lstStyle/>
          <a:p>
            <a:pPr algn="ctr"/>
            <a:r>
              <a:rPr lang="en-US" dirty="0">
                <a:solidFill>
                  <a:schemeClr val="bg1"/>
                </a:solidFill>
                <a:latin typeface="Helvetica" charset="0"/>
                <a:ea typeface="Helvetica" charset="0"/>
                <a:cs typeface="Helvetica" charset="0"/>
              </a:rPr>
              <a:t>Linguistic</a:t>
            </a:r>
          </a:p>
        </p:txBody>
      </p:sp>
      <p:sp>
        <p:nvSpPr>
          <p:cNvPr id="17" name="TextBox 16"/>
          <p:cNvSpPr txBox="1"/>
          <p:nvPr/>
        </p:nvSpPr>
        <p:spPr>
          <a:xfrm>
            <a:off x="6728808" y="6384180"/>
            <a:ext cx="1269528" cy="369332"/>
          </a:xfrm>
          <a:prstGeom prst="rect">
            <a:avLst/>
          </a:prstGeom>
          <a:noFill/>
        </p:spPr>
        <p:txBody>
          <a:bodyPr wrap="square" rtlCol="0">
            <a:spAutoFit/>
          </a:bodyPr>
          <a:lstStyle/>
          <a:p>
            <a:pPr algn="ctr"/>
            <a:r>
              <a:rPr lang="en-US" dirty="0">
                <a:solidFill>
                  <a:schemeClr val="bg1"/>
                </a:solidFill>
                <a:latin typeface="Helvetica" charset="0"/>
                <a:ea typeface="Helvetica" charset="0"/>
                <a:cs typeface="Helvetica" charset="0"/>
              </a:rPr>
              <a:t>Cognitive</a:t>
            </a:r>
          </a:p>
        </p:txBody>
      </p:sp>
      <p:sp>
        <p:nvSpPr>
          <p:cNvPr id="18" name="TextBox 17"/>
          <p:cNvSpPr txBox="1"/>
          <p:nvPr/>
        </p:nvSpPr>
        <p:spPr>
          <a:xfrm>
            <a:off x="9219779" y="6418732"/>
            <a:ext cx="2153180" cy="369332"/>
          </a:xfrm>
          <a:prstGeom prst="rect">
            <a:avLst/>
          </a:prstGeom>
          <a:noFill/>
        </p:spPr>
        <p:txBody>
          <a:bodyPr wrap="square" rtlCol="0">
            <a:spAutoFit/>
          </a:bodyPr>
          <a:lstStyle/>
          <a:p>
            <a:pPr algn="ctr"/>
            <a:r>
              <a:rPr lang="en-US" dirty="0">
                <a:solidFill>
                  <a:schemeClr val="bg1"/>
                </a:solidFill>
                <a:latin typeface="Helvetica" charset="0"/>
                <a:ea typeface="Helvetica" charset="0"/>
                <a:cs typeface="Helvetica" charset="0"/>
              </a:rPr>
              <a:t>Social &amp; Emotional</a:t>
            </a:r>
          </a:p>
        </p:txBody>
      </p:sp>
      <p:sp>
        <p:nvSpPr>
          <p:cNvPr id="20" name="TextBox 19"/>
          <p:cNvSpPr txBox="1"/>
          <p:nvPr/>
        </p:nvSpPr>
        <p:spPr>
          <a:xfrm>
            <a:off x="382938" y="3858269"/>
            <a:ext cx="2353050" cy="1293971"/>
          </a:xfrm>
          <a:prstGeom prst="roundRect">
            <a:avLst/>
          </a:prstGeom>
          <a:noFill/>
        </p:spPr>
        <p:txBody>
          <a:bodyPr wrap="square" rtlCol="0">
            <a:spAutoFit/>
          </a:bodyPr>
          <a:lstStyle/>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Fluency &amp; pace of speech</a:t>
            </a:r>
          </a:p>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Tonal variation</a:t>
            </a:r>
          </a:p>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Clarity of pronunciation</a:t>
            </a:r>
          </a:p>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Voice projection </a:t>
            </a:r>
          </a:p>
        </p:txBody>
      </p:sp>
      <p:sp>
        <p:nvSpPr>
          <p:cNvPr id="21" name="TextBox 20"/>
          <p:cNvSpPr txBox="1"/>
          <p:nvPr/>
        </p:nvSpPr>
        <p:spPr>
          <a:xfrm>
            <a:off x="395066" y="5504484"/>
            <a:ext cx="2719528" cy="817245"/>
          </a:xfrm>
          <a:prstGeom prst="roundRect">
            <a:avLst/>
          </a:prstGeom>
          <a:noFill/>
        </p:spPr>
        <p:txBody>
          <a:bodyPr wrap="square" rtlCol="0">
            <a:spAutoFit/>
          </a:bodyPr>
          <a:lstStyle/>
          <a:p>
            <a:pPr marL="228600" indent="-228600">
              <a:buFont typeface="Arial" charset="0"/>
              <a:buChar char="•"/>
              <a:defRPr/>
            </a:pPr>
            <a:r>
              <a:rPr lang="en-US" sz="1400" dirty="0">
                <a:solidFill>
                  <a:schemeClr val="bg2">
                    <a:lumMod val="25000"/>
                  </a:schemeClr>
                </a:solidFill>
                <a:latin typeface="Helvetica" charset="0"/>
                <a:ea typeface="Helvetica" charset="0"/>
                <a:cs typeface="Helvetica" charset="0"/>
              </a:rPr>
              <a:t>Gesture &amp; posture</a:t>
            </a:r>
          </a:p>
          <a:p>
            <a:pPr marL="228600" indent="-228600">
              <a:buFont typeface="Arial" charset="0"/>
              <a:buChar char="•"/>
              <a:defRPr/>
            </a:pPr>
            <a:r>
              <a:rPr lang="en-US" sz="1400" dirty="0">
                <a:solidFill>
                  <a:schemeClr val="bg2">
                    <a:lumMod val="25000"/>
                  </a:schemeClr>
                </a:solidFill>
                <a:latin typeface="Helvetica" charset="0"/>
                <a:ea typeface="Helvetica" charset="0"/>
                <a:cs typeface="Helvetica" charset="0"/>
              </a:rPr>
              <a:t>Facial expression &amp; eye contact </a:t>
            </a:r>
          </a:p>
        </p:txBody>
      </p:sp>
      <p:sp>
        <p:nvSpPr>
          <p:cNvPr id="22" name="TextBox 21"/>
          <p:cNvSpPr txBox="1"/>
          <p:nvPr/>
        </p:nvSpPr>
        <p:spPr>
          <a:xfrm>
            <a:off x="412644" y="5116278"/>
            <a:ext cx="1769883" cy="374571"/>
          </a:xfrm>
          <a:prstGeom prst="roundRect">
            <a:avLst/>
          </a:prstGeom>
          <a:solidFill>
            <a:srgbClr val="FF9300"/>
          </a:solidFill>
        </p:spPr>
        <p:txBody>
          <a:bodyPr wrap="square" rtlCol="0">
            <a:spAutoFit/>
          </a:bodyPr>
          <a:lstStyle/>
          <a:p>
            <a:r>
              <a:rPr lang="en-US" sz="1600" b="1" dirty="0">
                <a:solidFill>
                  <a:schemeClr val="bg1"/>
                </a:solidFill>
                <a:latin typeface="Helvetica" charset="0"/>
                <a:ea typeface="Helvetica" charset="0"/>
                <a:cs typeface="Helvetica" charset="0"/>
              </a:rPr>
              <a:t>Body language</a:t>
            </a:r>
          </a:p>
        </p:txBody>
      </p:sp>
      <p:sp>
        <p:nvSpPr>
          <p:cNvPr id="25" name="TextBox 24"/>
          <p:cNvSpPr txBox="1"/>
          <p:nvPr/>
        </p:nvSpPr>
        <p:spPr>
          <a:xfrm>
            <a:off x="5953688" y="1756091"/>
            <a:ext cx="1191804" cy="374571"/>
          </a:xfrm>
          <a:prstGeom prst="roundRect">
            <a:avLst/>
          </a:prstGeom>
          <a:solidFill>
            <a:srgbClr val="F8CF01"/>
          </a:solidFill>
        </p:spPr>
        <p:txBody>
          <a:bodyPr wrap="square" rtlCol="0">
            <a:spAutoFit/>
          </a:bodyPr>
          <a:lstStyle/>
          <a:p>
            <a:r>
              <a:rPr lang="en-US" sz="1600" b="1" dirty="0">
                <a:solidFill>
                  <a:schemeClr val="bg1"/>
                </a:solidFill>
                <a:latin typeface="Helvetica" charset="0"/>
                <a:ea typeface="Helvetica" charset="0"/>
                <a:cs typeface="Helvetica" charset="0"/>
              </a:rPr>
              <a:t> Structure</a:t>
            </a:r>
          </a:p>
        </p:txBody>
      </p:sp>
      <p:sp>
        <p:nvSpPr>
          <p:cNvPr id="30" name="TextBox 29"/>
          <p:cNvSpPr txBox="1"/>
          <p:nvPr/>
        </p:nvSpPr>
        <p:spPr>
          <a:xfrm>
            <a:off x="5991727" y="2152227"/>
            <a:ext cx="2933619" cy="340519"/>
          </a:xfrm>
          <a:prstGeom prst="roundRect">
            <a:avLst/>
          </a:prstGeom>
          <a:noFill/>
        </p:spPr>
        <p:txBody>
          <a:bodyPr wrap="square" rtlCol="0">
            <a:spAutoFit/>
          </a:bodyPr>
          <a:lstStyle/>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Structure &amp; organisation of talk </a:t>
            </a:r>
          </a:p>
        </p:txBody>
      </p:sp>
      <p:sp>
        <p:nvSpPr>
          <p:cNvPr id="23" name="TextBox 22"/>
          <p:cNvSpPr txBox="1"/>
          <p:nvPr/>
        </p:nvSpPr>
        <p:spPr>
          <a:xfrm>
            <a:off x="3141735" y="3158271"/>
            <a:ext cx="1338497" cy="374571"/>
          </a:xfrm>
          <a:prstGeom prst="roundRect">
            <a:avLst/>
          </a:prstGeom>
          <a:solidFill>
            <a:srgbClr val="B02D67"/>
          </a:solidFill>
        </p:spPr>
        <p:txBody>
          <a:bodyPr wrap="square" rtlCol="0">
            <a:spAutoFit/>
          </a:bodyPr>
          <a:lstStyle/>
          <a:p>
            <a:r>
              <a:rPr lang="en-US" sz="1600" b="1" dirty="0">
                <a:solidFill>
                  <a:schemeClr val="bg1"/>
                </a:solidFill>
                <a:latin typeface="Helvetica" charset="0"/>
                <a:ea typeface="Helvetica" charset="0"/>
                <a:cs typeface="Helvetica" charset="0"/>
              </a:rPr>
              <a:t>Vocabulary </a:t>
            </a:r>
          </a:p>
        </p:txBody>
      </p:sp>
      <p:sp>
        <p:nvSpPr>
          <p:cNvPr id="24" name="TextBox 23"/>
          <p:cNvSpPr txBox="1"/>
          <p:nvPr/>
        </p:nvSpPr>
        <p:spPr>
          <a:xfrm>
            <a:off x="3143480" y="4024242"/>
            <a:ext cx="1217866" cy="374571"/>
          </a:xfrm>
          <a:prstGeom prst="roundRect">
            <a:avLst/>
          </a:prstGeom>
          <a:solidFill>
            <a:srgbClr val="B02D67"/>
          </a:solidFill>
        </p:spPr>
        <p:txBody>
          <a:bodyPr wrap="square" rtlCol="0">
            <a:spAutoFit/>
          </a:bodyPr>
          <a:lstStyle/>
          <a:p>
            <a:r>
              <a:rPr lang="en-US" sz="1600" b="1" dirty="0">
                <a:solidFill>
                  <a:schemeClr val="bg1"/>
                </a:solidFill>
                <a:latin typeface="Helvetica" charset="0"/>
                <a:ea typeface="Helvetica" charset="0"/>
                <a:cs typeface="Helvetica" charset="0"/>
              </a:rPr>
              <a:t>Language</a:t>
            </a:r>
          </a:p>
        </p:txBody>
      </p:sp>
      <p:sp>
        <p:nvSpPr>
          <p:cNvPr id="26" name="TextBox 25"/>
          <p:cNvSpPr txBox="1"/>
          <p:nvPr/>
        </p:nvSpPr>
        <p:spPr>
          <a:xfrm>
            <a:off x="3132624" y="5118480"/>
            <a:ext cx="2410752" cy="374571"/>
          </a:xfrm>
          <a:prstGeom prst="roundRect">
            <a:avLst/>
          </a:prstGeom>
          <a:solidFill>
            <a:srgbClr val="B02D67"/>
          </a:solidFill>
        </p:spPr>
        <p:txBody>
          <a:bodyPr wrap="square" rtlCol="0">
            <a:spAutoFit/>
          </a:bodyPr>
          <a:lstStyle/>
          <a:p>
            <a:r>
              <a:rPr lang="en-US" sz="1600" b="1" dirty="0">
                <a:solidFill>
                  <a:schemeClr val="bg1"/>
                </a:solidFill>
                <a:latin typeface="Helvetica" charset="0"/>
                <a:ea typeface="Helvetica" charset="0"/>
                <a:cs typeface="Helvetica" charset="0"/>
              </a:rPr>
              <a:t>Rhetorical techniques</a:t>
            </a:r>
          </a:p>
        </p:txBody>
      </p:sp>
      <p:sp>
        <p:nvSpPr>
          <p:cNvPr id="28" name="TextBox 27"/>
          <p:cNvSpPr txBox="1"/>
          <p:nvPr/>
        </p:nvSpPr>
        <p:spPr>
          <a:xfrm>
            <a:off x="3221116" y="3487218"/>
            <a:ext cx="2770610" cy="578882"/>
          </a:xfrm>
          <a:prstGeom prst="roundRect">
            <a:avLst/>
          </a:prstGeom>
          <a:noFill/>
        </p:spPr>
        <p:txBody>
          <a:bodyPr wrap="square" rtlCol="0">
            <a:spAutoFit/>
          </a:bodyPr>
          <a:lstStyle/>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Appropriate vocabulary choice</a:t>
            </a:r>
          </a:p>
        </p:txBody>
      </p:sp>
      <p:sp>
        <p:nvSpPr>
          <p:cNvPr id="29" name="TextBox 28"/>
          <p:cNvSpPr txBox="1"/>
          <p:nvPr/>
        </p:nvSpPr>
        <p:spPr>
          <a:xfrm>
            <a:off x="3221116" y="4464397"/>
            <a:ext cx="1962488" cy="578882"/>
          </a:xfrm>
          <a:prstGeom prst="roundRect">
            <a:avLst/>
          </a:prstGeom>
          <a:noFill/>
        </p:spPr>
        <p:txBody>
          <a:bodyPr wrap="square" rtlCol="0">
            <a:spAutoFit/>
          </a:bodyPr>
          <a:lstStyle/>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Register</a:t>
            </a:r>
          </a:p>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Grammar</a:t>
            </a:r>
          </a:p>
        </p:txBody>
      </p:sp>
      <p:sp>
        <p:nvSpPr>
          <p:cNvPr id="31" name="TextBox 30"/>
          <p:cNvSpPr txBox="1"/>
          <p:nvPr/>
        </p:nvSpPr>
        <p:spPr>
          <a:xfrm>
            <a:off x="3230138" y="5575828"/>
            <a:ext cx="2566860" cy="817245"/>
          </a:xfrm>
          <a:prstGeom prst="roundRect">
            <a:avLst/>
          </a:prstGeom>
          <a:noFill/>
        </p:spPr>
        <p:txBody>
          <a:bodyPr wrap="square" rtlCol="0">
            <a:spAutoFit/>
          </a:bodyPr>
          <a:lstStyle/>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Rhetorical techniques such as metaphor, humour, irony &amp; mimicry </a:t>
            </a:r>
          </a:p>
        </p:txBody>
      </p:sp>
      <p:sp>
        <p:nvSpPr>
          <p:cNvPr id="33" name="TextBox 32"/>
          <p:cNvSpPr txBox="1"/>
          <p:nvPr/>
        </p:nvSpPr>
        <p:spPr>
          <a:xfrm>
            <a:off x="5991727" y="579899"/>
            <a:ext cx="990157" cy="374571"/>
          </a:xfrm>
          <a:prstGeom prst="roundRect">
            <a:avLst/>
          </a:prstGeom>
          <a:solidFill>
            <a:srgbClr val="F8CF01"/>
          </a:solidFill>
        </p:spPr>
        <p:txBody>
          <a:bodyPr wrap="square" rtlCol="0">
            <a:spAutoFit/>
          </a:bodyPr>
          <a:lstStyle/>
          <a:p>
            <a:r>
              <a:rPr lang="en-US" sz="1600" b="1" dirty="0">
                <a:solidFill>
                  <a:schemeClr val="bg1"/>
                </a:solidFill>
                <a:latin typeface="Helvetica" charset="0"/>
                <a:ea typeface="Helvetica" charset="0"/>
                <a:cs typeface="Helvetica" charset="0"/>
              </a:rPr>
              <a:t>Content</a:t>
            </a:r>
          </a:p>
        </p:txBody>
      </p:sp>
      <p:sp>
        <p:nvSpPr>
          <p:cNvPr id="34" name="TextBox 33"/>
          <p:cNvSpPr txBox="1"/>
          <p:nvPr/>
        </p:nvSpPr>
        <p:spPr>
          <a:xfrm>
            <a:off x="5953860" y="2552110"/>
            <a:ext cx="2708458" cy="374571"/>
          </a:xfrm>
          <a:prstGeom prst="roundRect">
            <a:avLst/>
          </a:prstGeom>
          <a:solidFill>
            <a:srgbClr val="F8CF01"/>
          </a:solidFill>
        </p:spPr>
        <p:txBody>
          <a:bodyPr wrap="square" rtlCol="0">
            <a:spAutoFit/>
          </a:bodyPr>
          <a:lstStyle/>
          <a:p>
            <a:r>
              <a:rPr lang="en-US" sz="1600" b="1" dirty="0">
                <a:solidFill>
                  <a:schemeClr val="bg1"/>
                </a:solidFill>
                <a:latin typeface="Helvetica" charset="0"/>
                <a:ea typeface="Helvetica" charset="0"/>
                <a:cs typeface="Helvetica" charset="0"/>
              </a:rPr>
              <a:t>Clarifying &amp; summarising </a:t>
            </a:r>
          </a:p>
        </p:txBody>
      </p:sp>
      <p:sp>
        <p:nvSpPr>
          <p:cNvPr id="35" name="TextBox 34"/>
          <p:cNvSpPr txBox="1"/>
          <p:nvPr/>
        </p:nvSpPr>
        <p:spPr>
          <a:xfrm>
            <a:off x="5939135" y="3960887"/>
            <a:ext cx="1756427" cy="374571"/>
          </a:xfrm>
          <a:prstGeom prst="roundRect">
            <a:avLst/>
          </a:prstGeom>
          <a:solidFill>
            <a:srgbClr val="F8CF01"/>
          </a:solidFill>
        </p:spPr>
        <p:txBody>
          <a:bodyPr wrap="square" rtlCol="0">
            <a:spAutoFit/>
          </a:bodyPr>
          <a:lstStyle/>
          <a:p>
            <a:r>
              <a:rPr lang="en-US" sz="1600" b="1" dirty="0">
                <a:solidFill>
                  <a:schemeClr val="bg1"/>
                </a:solidFill>
                <a:latin typeface="Helvetica" charset="0"/>
                <a:ea typeface="Helvetica" charset="0"/>
                <a:cs typeface="Helvetica" charset="0"/>
              </a:rPr>
              <a:t>Self-regulation </a:t>
            </a:r>
          </a:p>
        </p:txBody>
      </p:sp>
      <p:sp>
        <p:nvSpPr>
          <p:cNvPr id="36" name="TextBox 35"/>
          <p:cNvSpPr txBox="1"/>
          <p:nvPr/>
        </p:nvSpPr>
        <p:spPr>
          <a:xfrm>
            <a:off x="5946007" y="4925926"/>
            <a:ext cx="1314741" cy="374571"/>
          </a:xfrm>
          <a:prstGeom prst="roundRect">
            <a:avLst/>
          </a:prstGeom>
          <a:solidFill>
            <a:srgbClr val="F8CF01"/>
          </a:solidFill>
        </p:spPr>
        <p:txBody>
          <a:bodyPr wrap="square" rtlCol="0">
            <a:spAutoFit/>
          </a:bodyPr>
          <a:lstStyle/>
          <a:p>
            <a:r>
              <a:rPr lang="en-US" sz="1600" b="1" dirty="0">
                <a:solidFill>
                  <a:schemeClr val="bg1"/>
                </a:solidFill>
                <a:latin typeface="Helvetica" charset="0"/>
                <a:ea typeface="Helvetica" charset="0"/>
                <a:cs typeface="Helvetica" charset="0"/>
              </a:rPr>
              <a:t>Reasoning</a:t>
            </a:r>
          </a:p>
        </p:txBody>
      </p:sp>
      <p:sp>
        <p:nvSpPr>
          <p:cNvPr id="38" name="TextBox 37"/>
          <p:cNvSpPr txBox="1"/>
          <p:nvPr/>
        </p:nvSpPr>
        <p:spPr>
          <a:xfrm>
            <a:off x="5976542" y="903251"/>
            <a:ext cx="2941147" cy="817245"/>
          </a:xfrm>
          <a:prstGeom prst="roundRect">
            <a:avLst/>
          </a:prstGeom>
          <a:noFill/>
        </p:spPr>
        <p:txBody>
          <a:bodyPr wrap="square" rtlCol="0">
            <a:spAutoFit/>
          </a:bodyPr>
          <a:lstStyle/>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Choice of content to convey meaning &amp; intention </a:t>
            </a:r>
          </a:p>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Building on the views of others </a:t>
            </a:r>
          </a:p>
        </p:txBody>
      </p:sp>
      <p:sp>
        <p:nvSpPr>
          <p:cNvPr id="41" name="TextBox 40"/>
          <p:cNvSpPr txBox="1"/>
          <p:nvPr/>
        </p:nvSpPr>
        <p:spPr>
          <a:xfrm>
            <a:off x="5956350" y="2936899"/>
            <a:ext cx="2557562" cy="1055608"/>
          </a:xfrm>
          <a:prstGeom prst="roundRect">
            <a:avLst/>
          </a:prstGeom>
          <a:noFill/>
        </p:spPr>
        <p:txBody>
          <a:bodyPr wrap="square" rtlCol="0">
            <a:spAutoFit/>
          </a:bodyPr>
          <a:lstStyle/>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Seeking information &amp; clarification through questions</a:t>
            </a:r>
          </a:p>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Summarising </a:t>
            </a:r>
          </a:p>
        </p:txBody>
      </p:sp>
      <p:sp>
        <p:nvSpPr>
          <p:cNvPr id="42" name="TextBox 41"/>
          <p:cNvSpPr txBox="1"/>
          <p:nvPr/>
        </p:nvSpPr>
        <p:spPr>
          <a:xfrm>
            <a:off x="5983705" y="4362860"/>
            <a:ext cx="2862849" cy="578882"/>
          </a:xfrm>
          <a:prstGeom prst="roundRect">
            <a:avLst/>
          </a:prstGeom>
          <a:noFill/>
        </p:spPr>
        <p:txBody>
          <a:bodyPr wrap="square" rtlCol="0">
            <a:spAutoFit/>
          </a:bodyPr>
          <a:lstStyle/>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Maintaining focus on task </a:t>
            </a:r>
          </a:p>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Time management</a:t>
            </a:r>
          </a:p>
        </p:txBody>
      </p:sp>
      <p:sp>
        <p:nvSpPr>
          <p:cNvPr id="43" name="TextBox 42"/>
          <p:cNvSpPr txBox="1"/>
          <p:nvPr/>
        </p:nvSpPr>
        <p:spPr>
          <a:xfrm>
            <a:off x="5969205" y="5359444"/>
            <a:ext cx="2683260" cy="1055608"/>
          </a:xfrm>
          <a:prstGeom prst="roundRect">
            <a:avLst/>
          </a:prstGeom>
          <a:noFill/>
        </p:spPr>
        <p:txBody>
          <a:bodyPr wrap="square" rtlCol="0">
            <a:spAutoFit/>
          </a:bodyPr>
          <a:lstStyle/>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Giving reasons to support views </a:t>
            </a:r>
          </a:p>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Critically examining ideas &amp; views expressed </a:t>
            </a:r>
          </a:p>
        </p:txBody>
      </p:sp>
      <p:sp>
        <p:nvSpPr>
          <p:cNvPr id="37" name="TextBox 36"/>
          <p:cNvSpPr txBox="1"/>
          <p:nvPr/>
        </p:nvSpPr>
        <p:spPr>
          <a:xfrm>
            <a:off x="8984777" y="5384449"/>
            <a:ext cx="2260841" cy="374571"/>
          </a:xfrm>
          <a:prstGeom prst="roundRect">
            <a:avLst/>
          </a:prstGeom>
          <a:solidFill>
            <a:srgbClr val="47D1AF"/>
          </a:solidFill>
        </p:spPr>
        <p:txBody>
          <a:bodyPr wrap="square" rtlCol="0">
            <a:spAutoFit/>
          </a:bodyPr>
          <a:lstStyle/>
          <a:p>
            <a:pPr algn="ctr"/>
            <a:r>
              <a:rPr lang="en-US" sz="1600" b="1" dirty="0">
                <a:solidFill>
                  <a:schemeClr val="bg1"/>
                </a:solidFill>
                <a:latin typeface="Helvetica" charset="0"/>
                <a:ea typeface="Helvetica" charset="0"/>
                <a:cs typeface="Helvetica" charset="0"/>
              </a:rPr>
              <a:t>Audience awareness</a:t>
            </a:r>
          </a:p>
        </p:txBody>
      </p:sp>
      <p:sp>
        <p:nvSpPr>
          <p:cNvPr id="44" name="TextBox 43"/>
          <p:cNvSpPr txBox="1"/>
          <p:nvPr/>
        </p:nvSpPr>
        <p:spPr>
          <a:xfrm>
            <a:off x="9041860" y="5815187"/>
            <a:ext cx="2862849" cy="578882"/>
          </a:xfrm>
          <a:prstGeom prst="roundRect">
            <a:avLst/>
          </a:prstGeom>
          <a:noFill/>
        </p:spPr>
        <p:txBody>
          <a:bodyPr wrap="square" rtlCol="0">
            <a:spAutoFit/>
          </a:bodyPr>
          <a:lstStyle/>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Taking account of level of understanding of the audience </a:t>
            </a:r>
          </a:p>
        </p:txBody>
      </p:sp>
      <p:sp>
        <p:nvSpPr>
          <p:cNvPr id="47" name="TextBox 46"/>
          <p:cNvSpPr txBox="1"/>
          <p:nvPr/>
        </p:nvSpPr>
        <p:spPr>
          <a:xfrm>
            <a:off x="8980485" y="2251972"/>
            <a:ext cx="2283466" cy="374571"/>
          </a:xfrm>
          <a:prstGeom prst="roundRect">
            <a:avLst/>
          </a:prstGeom>
          <a:solidFill>
            <a:srgbClr val="47D1AF"/>
          </a:solidFill>
        </p:spPr>
        <p:txBody>
          <a:bodyPr wrap="square" rtlCol="0">
            <a:spAutoFit/>
          </a:bodyPr>
          <a:lstStyle/>
          <a:p>
            <a:pPr algn="ctr"/>
            <a:r>
              <a:rPr lang="en-US" sz="1600" b="1" dirty="0">
                <a:solidFill>
                  <a:schemeClr val="bg1"/>
                </a:solidFill>
                <a:latin typeface="Helvetica" charset="0"/>
                <a:ea typeface="Helvetica" charset="0"/>
                <a:cs typeface="Helvetica" charset="0"/>
              </a:rPr>
              <a:t>Working with others</a:t>
            </a:r>
          </a:p>
        </p:txBody>
      </p:sp>
      <p:sp>
        <p:nvSpPr>
          <p:cNvPr id="48" name="TextBox 47"/>
          <p:cNvSpPr txBox="1"/>
          <p:nvPr/>
        </p:nvSpPr>
        <p:spPr>
          <a:xfrm>
            <a:off x="8980485" y="3438842"/>
            <a:ext cx="2532022" cy="374571"/>
          </a:xfrm>
          <a:prstGeom prst="roundRect">
            <a:avLst/>
          </a:prstGeom>
          <a:solidFill>
            <a:srgbClr val="47D1AF"/>
          </a:solidFill>
        </p:spPr>
        <p:txBody>
          <a:bodyPr wrap="square" rtlCol="0">
            <a:spAutoFit/>
          </a:bodyPr>
          <a:lstStyle/>
          <a:p>
            <a:pPr algn="ctr"/>
            <a:r>
              <a:rPr lang="en-US" sz="1600" b="1" dirty="0">
                <a:solidFill>
                  <a:schemeClr val="bg1"/>
                </a:solidFill>
                <a:latin typeface="Helvetica" charset="0"/>
                <a:ea typeface="Helvetica" charset="0"/>
                <a:cs typeface="Helvetica" charset="0"/>
              </a:rPr>
              <a:t>Listening &amp; responding</a:t>
            </a:r>
          </a:p>
        </p:txBody>
      </p:sp>
      <p:sp>
        <p:nvSpPr>
          <p:cNvPr id="49" name="TextBox 48"/>
          <p:cNvSpPr txBox="1"/>
          <p:nvPr/>
        </p:nvSpPr>
        <p:spPr>
          <a:xfrm>
            <a:off x="8989742" y="4426585"/>
            <a:ext cx="2532022" cy="374571"/>
          </a:xfrm>
          <a:prstGeom prst="roundRect">
            <a:avLst/>
          </a:prstGeom>
          <a:solidFill>
            <a:srgbClr val="47D1AF"/>
          </a:solidFill>
        </p:spPr>
        <p:txBody>
          <a:bodyPr wrap="square" rtlCol="0">
            <a:spAutoFit/>
          </a:bodyPr>
          <a:lstStyle/>
          <a:p>
            <a:pPr algn="ctr"/>
            <a:r>
              <a:rPr lang="en-US" sz="1600" b="1" dirty="0">
                <a:solidFill>
                  <a:schemeClr val="bg1"/>
                </a:solidFill>
                <a:latin typeface="Helvetica" charset="0"/>
                <a:ea typeface="Helvetica" charset="0"/>
                <a:cs typeface="Helvetica" charset="0"/>
              </a:rPr>
              <a:t>Confidence in speaking</a:t>
            </a:r>
          </a:p>
        </p:txBody>
      </p:sp>
      <p:sp>
        <p:nvSpPr>
          <p:cNvPr id="50" name="TextBox 49"/>
          <p:cNvSpPr txBox="1"/>
          <p:nvPr/>
        </p:nvSpPr>
        <p:spPr>
          <a:xfrm>
            <a:off x="9032123" y="2635278"/>
            <a:ext cx="3006946" cy="817245"/>
          </a:xfrm>
          <a:prstGeom prst="roundRect">
            <a:avLst/>
          </a:prstGeom>
          <a:noFill/>
          <a:ln>
            <a:noFill/>
          </a:ln>
        </p:spPr>
        <p:txBody>
          <a:bodyPr wrap="square" rtlCol="0">
            <a:spAutoFit/>
          </a:bodyPr>
          <a:lstStyle/>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Guiding or managing interactions </a:t>
            </a:r>
          </a:p>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Turn-taking </a:t>
            </a:r>
          </a:p>
        </p:txBody>
      </p:sp>
      <p:sp>
        <p:nvSpPr>
          <p:cNvPr id="51" name="TextBox 50"/>
          <p:cNvSpPr txBox="1"/>
          <p:nvPr/>
        </p:nvSpPr>
        <p:spPr>
          <a:xfrm>
            <a:off x="9049275" y="3861240"/>
            <a:ext cx="2862849" cy="578882"/>
          </a:xfrm>
          <a:prstGeom prst="roundRect">
            <a:avLst/>
          </a:prstGeom>
          <a:noFill/>
        </p:spPr>
        <p:txBody>
          <a:bodyPr wrap="square" rtlCol="0">
            <a:spAutoFit/>
          </a:bodyPr>
          <a:lstStyle/>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Listening actively &amp; responding appropriately </a:t>
            </a:r>
          </a:p>
        </p:txBody>
      </p:sp>
      <p:sp>
        <p:nvSpPr>
          <p:cNvPr id="52" name="TextBox 51"/>
          <p:cNvSpPr txBox="1"/>
          <p:nvPr/>
        </p:nvSpPr>
        <p:spPr>
          <a:xfrm>
            <a:off x="9042774" y="4844198"/>
            <a:ext cx="2862849" cy="578882"/>
          </a:xfrm>
          <a:prstGeom prst="roundRect">
            <a:avLst/>
          </a:prstGeom>
          <a:noFill/>
        </p:spPr>
        <p:txBody>
          <a:bodyPr wrap="square" rtlCol="0">
            <a:spAutoFit/>
          </a:bodyPr>
          <a:lstStyle/>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Self-assurance</a:t>
            </a:r>
          </a:p>
          <a:p>
            <a:pPr marL="228600" indent="-228600">
              <a:buFont typeface="Arial" charset="0"/>
              <a:buChar char="•"/>
            </a:pPr>
            <a:r>
              <a:rPr lang="en-US" sz="1400" dirty="0">
                <a:solidFill>
                  <a:schemeClr val="bg2">
                    <a:lumMod val="25000"/>
                  </a:schemeClr>
                </a:solidFill>
                <a:latin typeface="Helvetica" charset="0"/>
                <a:ea typeface="Helvetica" charset="0"/>
                <a:cs typeface="Helvetica" charset="0"/>
              </a:rPr>
              <a:t>Liveliness &amp; flair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7738" y="2860068"/>
            <a:ext cx="780288" cy="7802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182" y="2552109"/>
            <a:ext cx="774192" cy="77419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2052" y="47050"/>
            <a:ext cx="774192" cy="78028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5956" y="1554499"/>
            <a:ext cx="780288" cy="774192"/>
          </a:xfrm>
          <a:prstGeom prst="rect">
            <a:avLst/>
          </a:prstGeom>
        </p:spPr>
      </p:pic>
      <p:sp>
        <p:nvSpPr>
          <p:cNvPr id="62" name="TextBox 61"/>
          <p:cNvSpPr txBox="1"/>
          <p:nvPr/>
        </p:nvSpPr>
        <p:spPr>
          <a:xfrm>
            <a:off x="422019" y="3483698"/>
            <a:ext cx="819126" cy="374571"/>
          </a:xfrm>
          <a:prstGeom prst="roundRect">
            <a:avLst/>
          </a:prstGeom>
          <a:solidFill>
            <a:srgbClr val="FF9300"/>
          </a:solidFill>
        </p:spPr>
        <p:txBody>
          <a:bodyPr wrap="square" rtlCol="0">
            <a:spAutoFit/>
          </a:bodyPr>
          <a:lstStyle/>
          <a:p>
            <a:r>
              <a:rPr lang="en-US" sz="1600" b="1" dirty="0">
                <a:solidFill>
                  <a:schemeClr val="bg1"/>
                </a:solidFill>
                <a:latin typeface="Helvetica" charset="0"/>
                <a:ea typeface="Helvetica" charset="0"/>
                <a:cs typeface="Helvetica" charset="0"/>
              </a:rPr>
              <a:t> Voice </a:t>
            </a:r>
          </a:p>
        </p:txBody>
      </p:sp>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3400" y="145117"/>
            <a:ext cx="1194165" cy="1194165"/>
          </a:xfrm>
          <a:prstGeom prst="rect">
            <a:avLst/>
          </a:prstGeom>
        </p:spPr>
      </p:pic>
    </p:spTree>
    <p:extLst>
      <p:ext uri="{BB962C8B-B14F-4D97-AF65-F5344CB8AC3E}">
        <p14:creationId xmlns:p14="http://schemas.microsoft.com/office/powerpoint/2010/main" val="32510594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59FB3286624546AB0490045F1B2A62" ma:contentTypeVersion="7" ma:contentTypeDescription="Create a new document." ma:contentTypeScope="" ma:versionID="558b31f7f8d88e2e0e576722ab9bc9d0">
  <xsd:schema xmlns:xsd="http://www.w3.org/2001/XMLSchema" xmlns:xs="http://www.w3.org/2001/XMLSchema" xmlns:p="http://schemas.microsoft.com/office/2006/metadata/properties" xmlns:ns3="f1a5f640-dcef-4d3a-a02c-9c65b6d20ffe" xmlns:ns4="881a31bb-f97f-442a-a315-809526dab2f3" targetNamespace="http://schemas.microsoft.com/office/2006/metadata/properties" ma:root="true" ma:fieldsID="529d5366983ad85ca3b5d517bc3f36f8" ns3:_="" ns4:_="">
    <xsd:import namespace="f1a5f640-dcef-4d3a-a02c-9c65b6d20ffe"/>
    <xsd:import namespace="881a31bb-f97f-442a-a315-809526dab2f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5f640-dcef-4d3a-a02c-9c65b6d20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1a31bb-f97f-442a-a315-809526dab2f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EFFC65-F90A-4D1D-B1ED-6367A1CACC3E}">
  <ds:schemaRefs>
    <ds:schemaRef ds:uri="http://schemas.microsoft.com/office/2006/documentManagement/types"/>
    <ds:schemaRef ds:uri="http://purl.org/dc/terms/"/>
    <ds:schemaRef ds:uri="http://purl.org/dc/dcmitype/"/>
    <ds:schemaRef ds:uri="f1a5f640-dcef-4d3a-a02c-9c65b6d20ff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881a31bb-f97f-442a-a315-809526dab2f3"/>
    <ds:schemaRef ds:uri="http://www.w3.org/XML/1998/namespace"/>
  </ds:schemaRefs>
</ds:datastoreItem>
</file>

<file path=customXml/itemProps2.xml><?xml version="1.0" encoding="utf-8"?>
<ds:datastoreItem xmlns:ds="http://schemas.openxmlformats.org/officeDocument/2006/customXml" ds:itemID="{C9A1FFD1-11C1-4C8E-8067-A911A19272BC}">
  <ds:schemaRefs>
    <ds:schemaRef ds:uri="http://schemas.microsoft.com/sharepoint/v3/contenttype/forms"/>
  </ds:schemaRefs>
</ds:datastoreItem>
</file>

<file path=customXml/itemProps3.xml><?xml version="1.0" encoding="utf-8"?>
<ds:datastoreItem xmlns:ds="http://schemas.openxmlformats.org/officeDocument/2006/customXml" ds:itemID="{4C641F56-0B1D-4EAF-980B-6A46D229C9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a5f640-dcef-4d3a-a02c-9c65b6d20ffe"/>
    <ds:schemaRef ds:uri="881a31bb-f97f-442a-a315-809526dab2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481</TotalTime>
  <Words>1577</Words>
  <Application>Microsoft Office PowerPoint</Application>
  <PresentationFormat>Widescreen</PresentationFormat>
  <Paragraphs>217</Paragraphs>
  <Slides>41</Slides>
  <Notes>25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Amatic SC</vt:lpstr>
      <vt:lpstr>-apple-system</vt:lpstr>
      <vt:lpstr>Arial</vt:lpstr>
      <vt:lpstr>Calibri</vt:lpstr>
      <vt:lpstr>Calibri Light</vt:lpstr>
      <vt:lpstr>Helvetica</vt:lpstr>
      <vt:lpstr>HelveticaNeueLT Std</vt:lpstr>
      <vt:lpstr>Source Code Pro</vt:lpstr>
      <vt:lpstr>Office Theme</vt:lpstr>
      <vt:lpstr>1_Office Theme</vt:lpstr>
      <vt:lpstr>PowerPoint Presentation</vt:lpstr>
      <vt:lpstr>PowerPoint Presentation</vt:lpstr>
      <vt:lpstr>PowerPoint Presentation</vt:lpstr>
      <vt:lpstr>Reflection – the story so far</vt:lpstr>
      <vt:lpstr>OFSTED English Review https://www.gov.uk/government/publications/curriculum-research-review-series-english   High quality English… Speaking &amp; Listening</vt:lpstr>
      <vt:lpstr>PowerPoint Presentation</vt:lpstr>
      <vt:lpstr>PowerPoint Presentation</vt:lpstr>
      <vt:lpstr>PowerPoint Presentation</vt:lpstr>
      <vt:lpstr>PowerPoint Presentation</vt:lpstr>
      <vt:lpstr>PowerPoint Presentation</vt:lpstr>
      <vt:lpstr>PowerPoint Presentation</vt:lpstr>
      <vt:lpstr>Ingredients of a dialogic classroom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Listening Nest to collect your thoughts</vt:lpstr>
      <vt:lpstr>PowerPoint Presentation</vt:lpstr>
      <vt:lpstr>PowerPoint Presentation</vt:lpstr>
      <vt:lpstr>PowerPoint Presentation</vt:lpstr>
      <vt:lpstr>PowerPoint Presentation</vt:lpstr>
      <vt:lpstr>PowerPoint Presentation</vt:lpstr>
      <vt:lpstr>PowerPoint Presentation</vt:lpstr>
      <vt:lpstr>Developing discussion guidelines</vt:lpstr>
      <vt:lpstr>PowerPoint Presentation</vt:lpstr>
      <vt:lpstr>PowerPoint Presentation</vt:lpstr>
      <vt:lpstr>Developing discussion guidelines</vt:lpstr>
      <vt:lpstr>PowerPoint Presentation</vt:lpstr>
      <vt:lpstr>PowerPoint Presentation</vt:lpstr>
      <vt:lpstr>Discussion    What are the main barriers stopping teachers from using talk and how can they be overcome?  </vt:lpstr>
      <vt:lpstr>The teacher’s role is redundant in a truly dialogic classroom </vt:lpstr>
      <vt:lpstr>PowerPoint Presentation</vt:lpstr>
      <vt:lpstr>PowerPoint Presentation</vt:lpstr>
      <vt:lpstr>PowerPoint Presentation</vt:lpstr>
      <vt:lpstr>Further Oracy Support coming up …</vt:lpstr>
      <vt:lpstr>Session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Oracy strategic leadership</dc:title>
  <dc:creator>Hannah Cooper</dc:creator>
  <cp:lastModifiedBy>Hannah Cooper</cp:lastModifiedBy>
  <cp:revision>14</cp:revision>
  <dcterms:created xsi:type="dcterms:W3CDTF">2021-10-21T10:20:34Z</dcterms:created>
  <dcterms:modified xsi:type="dcterms:W3CDTF">2023-12-04T15:04:03Z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0x010100DD59FB3286624546AB0490045F1B2A62</vt:lpwstr>
  </property>
</Properties>
</file>