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418" r:id="rId5"/>
    <p:sldId id="396" r:id="rId6"/>
    <p:sldId id="397" r:id="rId7"/>
    <p:sldId id="325" r:id="rId8"/>
    <p:sldId id="267" r:id="rId9"/>
    <p:sldId id="417" r:id="rId10"/>
    <p:sldId id="269" r:id="rId11"/>
    <p:sldId id="326" r:id="rId12"/>
    <p:sldId id="280" r:id="rId13"/>
    <p:sldId id="424" r:id="rId14"/>
    <p:sldId id="425" r:id="rId15"/>
    <p:sldId id="426" r:id="rId16"/>
    <p:sldId id="406" r:id="rId17"/>
    <p:sldId id="270" r:id="rId18"/>
    <p:sldId id="427" r:id="rId19"/>
    <p:sldId id="286" r:id="rId20"/>
    <p:sldId id="415" r:id="rId21"/>
    <p:sldId id="271" r:id="rId22"/>
    <p:sldId id="282" r:id="rId23"/>
    <p:sldId id="283" r:id="rId24"/>
    <p:sldId id="421" r:id="rId25"/>
    <p:sldId id="422" r:id="rId26"/>
    <p:sldId id="420" r:id="rId27"/>
    <p:sldId id="428" r:id="rId28"/>
    <p:sldId id="284" r:id="rId29"/>
    <p:sldId id="423" r:id="rId30"/>
    <p:sldId id="275" r:id="rId31"/>
    <p:sldId id="381" r:id="rId32"/>
    <p:sldId id="264" r:id="rId33"/>
    <p:sldId id="383" r:id="rId34"/>
    <p:sldId id="429" r:id="rId35"/>
    <p:sldId id="43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7941" autoAdjust="0"/>
  </p:normalViewPr>
  <p:slideViewPr>
    <p:cSldViewPr snapToGrid="0">
      <p:cViewPr varScale="1">
        <p:scale>
          <a:sx n="63" d="100"/>
          <a:sy n="63" d="100"/>
        </p:scale>
        <p:origin x="1056" y="72"/>
      </p:cViewPr>
      <p:guideLst/>
    </p:cSldViewPr>
  </p:slideViewPr>
  <p:notesTextViewPr>
    <p:cViewPr>
      <p:scale>
        <a:sx n="1" d="1"/>
        <a:sy n="1" d="1"/>
      </p:scale>
      <p:origin x="0" y="0"/>
    </p:cViewPr>
  </p:notesTextViewPr>
  <p:sorterViewPr>
    <p:cViewPr varScale="1">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8A509-64C0-4341-8EF8-C99943A7D4BC}"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GB"/>
        </a:p>
      </dgm:t>
    </dgm:pt>
    <dgm:pt modelId="{35D444C4-79A1-410F-A85E-7B5297F05B80}">
      <dgm:prSet/>
      <dgm:spPr>
        <a:ln>
          <a:solidFill>
            <a:srgbClr val="660066"/>
          </a:solidFill>
        </a:ln>
      </dgm:spPr>
      <dgm:t>
        <a:bodyPr/>
        <a:lstStyle/>
        <a:p>
          <a:pPr rtl="0"/>
          <a:r>
            <a:rPr lang="en-GB" dirty="0">
              <a:solidFill>
                <a:srgbClr val="595959"/>
              </a:solidFill>
            </a:rPr>
            <a:t>A skills framework is designed to organise teaching and learning, rather than to fully describe the phenomenon of speech. Some of its distinctions are artificial; it is not the whole story; like all tools, it will be improved as people use it. </a:t>
          </a:r>
        </a:p>
      </dgm:t>
    </dgm:pt>
    <dgm:pt modelId="{C5023DA7-75B0-43CE-B8FC-FF186FDA921C}" type="parTrans" cxnId="{0B104E68-A639-4B4A-82DB-59C2C66B1C01}">
      <dgm:prSet/>
      <dgm:spPr/>
      <dgm:t>
        <a:bodyPr/>
        <a:lstStyle/>
        <a:p>
          <a:endParaRPr lang="en-GB"/>
        </a:p>
      </dgm:t>
    </dgm:pt>
    <dgm:pt modelId="{02F09004-579E-4558-AA9B-F9805E0FF12E}" type="sibTrans" cxnId="{0B104E68-A639-4B4A-82DB-59C2C66B1C01}">
      <dgm:prSet/>
      <dgm:spPr/>
      <dgm:t>
        <a:bodyPr/>
        <a:lstStyle/>
        <a:p>
          <a:endParaRPr lang="en-GB"/>
        </a:p>
      </dgm:t>
    </dgm:pt>
    <dgm:pt modelId="{A7C2B77D-0846-4232-A326-F2C8AD4A2A3D}" type="pres">
      <dgm:prSet presAssocID="{C858A509-64C0-4341-8EF8-C99943A7D4BC}" presName="linear" presStyleCnt="0">
        <dgm:presLayoutVars>
          <dgm:animLvl val="lvl"/>
          <dgm:resizeHandles val="exact"/>
        </dgm:presLayoutVars>
      </dgm:prSet>
      <dgm:spPr/>
    </dgm:pt>
    <dgm:pt modelId="{22CC6894-9D63-4CA9-9FE2-75FC76AE6273}" type="pres">
      <dgm:prSet presAssocID="{35D444C4-79A1-410F-A85E-7B5297F05B80}" presName="parentText" presStyleLbl="node1" presStyleIdx="0" presStyleCnt="1" custLinFactNeighborY="-4101">
        <dgm:presLayoutVars>
          <dgm:chMax val="0"/>
          <dgm:bulletEnabled val="1"/>
        </dgm:presLayoutVars>
      </dgm:prSet>
      <dgm:spPr/>
    </dgm:pt>
  </dgm:ptLst>
  <dgm:cxnLst>
    <dgm:cxn modelId="{1EFE691E-58B6-4B0F-AD05-B4AE9F7EC97B}" type="presOf" srcId="{C858A509-64C0-4341-8EF8-C99943A7D4BC}" destId="{A7C2B77D-0846-4232-A326-F2C8AD4A2A3D}" srcOrd="0" destOrd="0" presId="urn:microsoft.com/office/officeart/2005/8/layout/vList2"/>
    <dgm:cxn modelId="{0B104E68-A639-4B4A-82DB-59C2C66B1C01}" srcId="{C858A509-64C0-4341-8EF8-C99943A7D4BC}" destId="{35D444C4-79A1-410F-A85E-7B5297F05B80}" srcOrd="0" destOrd="0" parTransId="{C5023DA7-75B0-43CE-B8FC-FF186FDA921C}" sibTransId="{02F09004-579E-4558-AA9B-F9805E0FF12E}"/>
    <dgm:cxn modelId="{A1A95B94-0692-4206-A264-50D30CF24155}" type="presOf" srcId="{35D444C4-79A1-410F-A85E-7B5297F05B80}" destId="{22CC6894-9D63-4CA9-9FE2-75FC76AE6273}" srcOrd="0" destOrd="0" presId="urn:microsoft.com/office/officeart/2005/8/layout/vList2"/>
    <dgm:cxn modelId="{BC603D03-832C-4A10-B8D7-7FFA795E4FE2}" type="presParOf" srcId="{A7C2B77D-0846-4232-A326-F2C8AD4A2A3D}" destId="{22CC6894-9D63-4CA9-9FE2-75FC76AE62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CE5B7-FA01-401E-BDDE-DED4B5E291D8}" type="doc">
      <dgm:prSet loTypeId="urn:microsoft.com/office/officeart/2008/layout/LinedList" loCatId="list" qsTypeId="urn:microsoft.com/office/officeart/2005/8/quickstyle/simple1" qsCatId="simple" csTypeId="urn:microsoft.com/office/officeart/2005/8/colors/accent4_1" csCatId="accent4" phldr="1"/>
      <dgm:spPr/>
      <dgm:t>
        <a:bodyPr/>
        <a:lstStyle/>
        <a:p>
          <a:endParaRPr lang="en-GB"/>
        </a:p>
      </dgm:t>
    </dgm:pt>
    <dgm:pt modelId="{F8A8C533-C1D0-4508-AC1C-7265EABB6BEF}">
      <dgm:prSet/>
      <dgm:spPr/>
      <dgm:t>
        <a:bodyPr/>
        <a:lstStyle/>
        <a:p>
          <a:pPr rtl="0"/>
          <a:r>
            <a:rPr lang="en-GB" dirty="0">
              <a:solidFill>
                <a:srgbClr val="595959"/>
              </a:solidFill>
              <a:latin typeface="Gill Sans MT" pitchFamily="34" charset="0"/>
            </a:rPr>
            <a:t>Cognitive</a:t>
          </a:r>
        </a:p>
      </dgm:t>
    </dgm:pt>
    <dgm:pt modelId="{D4D677BE-DC8E-4564-88DE-3381E541732E}" type="parTrans" cxnId="{CBAF1C1C-031A-497A-B54F-1AA0F5C28B33}">
      <dgm:prSet/>
      <dgm:spPr/>
      <dgm:t>
        <a:bodyPr/>
        <a:lstStyle/>
        <a:p>
          <a:endParaRPr lang="en-GB"/>
        </a:p>
      </dgm:t>
    </dgm:pt>
    <dgm:pt modelId="{94DAD3C5-32BA-4763-A663-718BB52420FF}" type="sibTrans" cxnId="{CBAF1C1C-031A-497A-B54F-1AA0F5C28B33}">
      <dgm:prSet/>
      <dgm:spPr/>
      <dgm:t>
        <a:bodyPr/>
        <a:lstStyle/>
        <a:p>
          <a:endParaRPr lang="en-GB"/>
        </a:p>
      </dgm:t>
    </dgm:pt>
    <dgm:pt modelId="{BBFF3A93-2B38-4CC8-BD03-6B7EED1DCC18}">
      <dgm:prSet/>
      <dgm:spPr/>
      <dgm:t>
        <a:bodyPr/>
        <a:lstStyle/>
        <a:p>
          <a:pPr rtl="0"/>
          <a:r>
            <a:rPr lang="en-GB" dirty="0">
              <a:solidFill>
                <a:srgbClr val="595959"/>
              </a:solidFill>
              <a:latin typeface="Gill Sans MT" pitchFamily="34" charset="0"/>
            </a:rPr>
            <a:t>The deliberate application of thought to what you’re saying</a:t>
          </a:r>
        </a:p>
      </dgm:t>
    </dgm:pt>
    <dgm:pt modelId="{1A2F6DE2-4CF4-42E5-BD68-15FAC533DA33}" type="parTrans" cxnId="{08035941-BE07-4327-B3A7-D20FDB25508D}">
      <dgm:prSet/>
      <dgm:spPr/>
      <dgm:t>
        <a:bodyPr/>
        <a:lstStyle/>
        <a:p>
          <a:endParaRPr lang="en-GB"/>
        </a:p>
      </dgm:t>
    </dgm:pt>
    <dgm:pt modelId="{39931ED7-F1F4-4C2E-B085-249492C66FCA}" type="sibTrans" cxnId="{08035941-BE07-4327-B3A7-D20FDB25508D}">
      <dgm:prSet/>
      <dgm:spPr/>
      <dgm:t>
        <a:bodyPr/>
        <a:lstStyle/>
        <a:p>
          <a:endParaRPr lang="en-GB"/>
        </a:p>
      </dgm:t>
    </dgm:pt>
    <dgm:pt modelId="{2DD1F395-3580-46CF-8196-3399272EDDCE}">
      <dgm:prSet/>
      <dgm:spPr/>
      <dgm:t>
        <a:bodyPr/>
        <a:lstStyle/>
        <a:p>
          <a:pPr rtl="0"/>
          <a:r>
            <a:rPr lang="en-GB" dirty="0">
              <a:solidFill>
                <a:srgbClr val="595959"/>
              </a:solidFill>
              <a:latin typeface="Gill Sans MT" pitchFamily="34" charset="0"/>
            </a:rPr>
            <a:t>Linguistic</a:t>
          </a:r>
        </a:p>
      </dgm:t>
    </dgm:pt>
    <dgm:pt modelId="{A1AAA142-FB3E-4CEB-8D5B-3E157883DB55}" type="parTrans" cxnId="{CB38A0CA-00F4-4879-B948-74FA5B3BCBD2}">
      <dgm:prSet/>
      <dgm:spPr/>
      <dgm:t>
        <a:bodyPr/>
        <a:lstStyle/>
        <a:p>
          <a:endParaRPr lang="en-GB"/>
        </a:p>
      </dgm:t>
    </dgm:pt>
    <dgm:pt modelId="{8B69AF62-2790-44CF-98E2-8484418698F7}" type="sibTrans" cxnId="{CB38A0CA-00F4-4879-B948-74FA5B3BCBD2}">
      <dgm:prSet/>
      <dgm:spPr/>
      <dgm:t>
        <a:bodyPr/>
        <a:lstStyle/>
        <a:p>
          <a:endParaRPr lang="en-GB"/>
        </a:p>
      </dgm:t>
    </dgm:pt>
    <dgm:pt modelId="{D50DD69B-319C-449F-AEA5-2B30A67B97D5}">
      <dgm:prSet/>
      <dgm:spPr/>
      <dgm:t>
        <a:bodyPr/>
        <a:lstStyle/>
        <a:p>
          <a:pPr rtl="0"/>
          <a:r>
            <a:rPr lang="en-GB" dirty="0">
              <a:solidFill>
                <a:srgbClr val="595959"/>
              </a:solidFill>
              <a:latin typeface="Gill Sans MT" pitchFamily="34" charset="0"/>
            </a:rPr>
            <a:t>Knowing which words and phrases to use, and using them</a:t>
          </a:r>
        </a:p>
      </dgm:t>
    </dgm:pt>
    <dgm:pt modelId="{F1795B33-CE33-4249-A203-64F0AD612694}" type="parTrans" cxnId="{757BD241-4E99-4F6C-9CD2-EA8F2497ED0A}">
      <dgm:prSet/>
      <dgm:spPr/>
      <dgm:t>
        <a:bodyPr/>
        <a:lstStyle/>
        <a:p>
          <a:endParaRPr lang="en-GB"/>
        </a:p>
      </dgm:t>
    </dgm:pt>
    <dgm:pt modelId="{A002AA49-4D9E-4434-BEA0-B27B170FF749}" type="sibTrans" cxnId="{757BD241-4E99-4F6C-9CD2-EA8F2497ED0A}">
      <dgm:prSet/>
      <dgm:spPr/>
      <dgm:t>
        <a:bodyPr/>
        <a:lstStyle/>
        <a:p>
          <a:endParaRPr lang="en-GB"/>
        </a:p>
      </dgm:t>
    </dgm:pt>
    <dgm:pt modelId="{AC9E573F-D934-4012-93CD-71227A49396B}">
      <dgm:prSet/>
      <dgm:spPr/>
      <dgm:t>
        <a:bodyPr/>
        <a:lstStyle/>
        <a:p>
          <a:pPr rtl="0"/>
          <a:r>
            <a:rPr lang="en-GB" dirty="0">
              <a:solidFill>
                <a:srgbClr val="595959"/>
              </a:solidFill>
              <a:latin typeface="Gill Sans MT" pitchFamily="34" charset="0"/>
            </a:rPr>
            <a:t>Physical</a:t>
          </a:r>
        </a:p>
      </dgm:t>
    </dgm:pt>
    <dgm:pt modelId="{7E8BCEFC-C0DC-4BE8-9099-055765E97E3F}" type="parTrans" cxnId="{2F800BDE-CD23-449D-A9D1-7D651D437EE7}">
      <dgm:prSet/>
      <dgm:spPr/>
      <dgm:t>
        <a:bodyPr/>
        <a:lstStyle/>
        <a:p>
          <a:endParaRPr lang="en-GB"/>
        </a:p>
      </dgm:t>
    </dgm:pt>
    <dgm:pt modelId="{0AFC5C81-99B5-4794-AEAD-7E76E708F3D1}" type="sibTrans" cxnId="{2F800BDE-CD23-449D-A9D1-7D651D437EE7}">
      <dgm:prSet/>
      <dgm:spPr/>
      <dgm:t>
        <a:bodyPr/>
        <a:lstStyle/>
        <a:p>
          <a:endParaRPr lang="en-GB"/>
        </a:p>
      </dgm:t>
    </dgm:pt>
    <dgm:pt modelId="{07F7688B-B90D-4667-A7F7-C60AAB103E1B}">
      <dgm:prSet/>
      <dgm:spPr/>
      <dgm:t>
        <a:bodyPr/>
        <a:lstStyle/>
        <a:p>
          <a:pPr rtl="0"/>
          <a:r>
            <a:rPr lang="en-GB" dirty="0">
              <a:solidFill>
                <a:srgbClr val="595959"/>
              </a:solidFill>
              <a:latin typeface="Gill Sans MT" pitchFamily="34" charset="0"/>
            </a:rPr>
            <a:t>Making yourself heard, using your voice and body as an instrument</a:t>
          </a:r>
        </a:p>
      </dgm:t>
    </dgm:pt>
    <dgm:pt modelId="{6F24A982-EDC0-44C8-A86E-88DDDEFDD412}" type="parTrans" cxnId="{D4D3F407-8385-49BF-AC1E-6233911D8D21}">
      <dgm:prSet/>
      <dgm:spPr/>
      <dgm:t>
        <a:bodyPr/>
        <a:lstStyle/>
        <a:p>
          <a:endParaRPr lang="en-GB"/>
        </a:p>
      </dgm:t>
    </dgm:pt>
    <dgm:pt modelId="{C8128008-2C3C-4552-84AF-16E0084A671A}" type="sibTrans" cxnId="{D4D3F407-8385-49BF-AC1E-6233911D8D21}">
      <dgm:prSet/>
      <dgm:spPr/>
      <dgm:t>
        <a:bodyPr/>
        <a:lstStyle/>
        <a:p>
          <a:endParaRPr lang="en-GB"/>
        </a:p>
      </dgm:t>
    </dgm:pt>
    <dgm:pt modelId="{048F133F-D04E-449B-B139-65BF86163E08}">
      <dgm:prSet/>
      <dgm:spPr/>
      <dgm:t>
        <a:bodyPr/>
        <a:lstStyle/>
        <a:p>
          <a:pPr rtl="0"/>
          <a:r>
            <a:rPr lang="en-GB" dirty="0">
              <a:solidFill>
                <a:srgbClr val="595959"/>
              </a:solidFill>
              <a:latin typeface="Gill Sans MT" pitchFamily="34" charset="0"/>
            </a:rPr>
            <a:t>Social</a:t>
          </a:r>
        </a:p>
      </dgm:t>
    </dgm:pt>
    <dgm:pt modelId="{3982BCCF-BD08-4DD7-9272-05A1D7273CBF}" type="parTrans" cxnId="{5328280B-D26C-4F73-8F4D-059790203B0F}">
      <dgm:prSet/>
      <dgm:spPr/>
      <dgm:t>
        <a:bodyPr/>
        <a:lstStyle/>
        <a:p>
          <a:endParaRPr lang="en-GB"/>
        </a:p>
      </dgm:t>
    </dgm:pt>
    <dgm:pt modelId="{DC726F4F-48B2-4469-93FF-9DC50469C67B}" type="sibTrans" cxnId="{5328280B-D26C-4F73-8F4D-059790203B0F}">
      <dgm:prSet/>
      <dgm:spPr/>
      <dgm:t>
        <a:bodyPr/>
        <a:lstStyle/>
        <a:p>
          <a:endParaRPr lang="en-GB"/>
        </a:p>
      </dgm:t>
    </dgm:pt>
    <dgm:pt modelId="{CB3A868A-8724-4F60-AD75-DE6351481279}">
      <dgm:prSet/>
      <dgm:spPr/>
      <dgm:t>
        <a:bodyPr/>
        <a:lstStyle/>
        <a:p>
          <a:pPr rtl="0"/>
          <a:r>
            <a:rPr lang="en-GB" dirty="0">
              <a:solidFill>
                <a:srgbClr val="595959"/>
              </a:solidFill>
              <a:latin typeface="Gill Sans MT" pitchFamily="34" charset="0"/>
            </a:rPr>
            <a:t>Engaging with the people around you; knowing you have the right to speak</a:t>
          </a:r>
        </a:p>
      </dgm:t>
    </dgm:pt>
    <dgm:pt modelId="{E113F3B0-D1FE-420C-A45C-7133AA90775D}" type="parTrans" cxnId="{48E8E02E-8264-4132-AB63-5B9A0E5C1343}">
      <dgm:prSet/>
      <dgm:spPr/>
      <dgm:t>
        <a:bodyPr/>
        <a:lstStyle/>
        <a:p>
          <a:endParaRPr lang="en-GB"/>
        </a:p>
      </dgm:t>
    </dgm:pt>
    <dgm:pt modelId="{2174361A-472C-4802-B148-836EB66A42C3}" type="sibTrans" cxnId="{48E8E02E-8264-4132-AB63-5B9A0E5C1343}">
      <dgm:prSet/>
      <dgm:spPr/>
      <dgm:t>
        <a:bodyPr/>
        <a:lstStyle/>
        <a:p>
          <a:endParaRPr lang="en-GB"/>
        </a:p>
      </dgm:t>
    </dgm:pt>
    <dgm:pt modelId="{1971A28B-B187-4459-ADED-40668BC17E80}" type="pres">
      <dgm:prSet presAssocID="{353CE5B7-FA01-401E-BDDE-DED4B5E291D8}" presName="vert0" presStyleCnt="0">
        <dgm:presLayoutVars>
          <dgm:dir/>
          <dgm:animOne val="branch"/>
          <dgm:animLvl val="lvl"/>
        </dgm:presLayoutVars>
      </dgm:prSet>
      <dgm:spPr/>
    </dgm:pt>
    <dgm:pt modelId="{78ABD45D-B732-4C54-A9C2-DB3B07CB0552}" type="pres">
      <dgm:prSet presAssocID="{F8A8C533-C1D0-4508-AC1C-7265EABB6BEF}" presName="thickLine" presStyleLbl="alignNode1" presStyleIdx="0" presStyleCnt="4"/>
      <dgm:spPr/>
    </dgm:pt>
    <dgm:pt modelId="{3CE742B2-EE58-46F7-B39D-2D38D1918051}" type="pres">
      <dgm:prSet presAssocID="{F8A8C533-C1D0-4508-AC1C-7265EABB6BEF}" presName="horz1" presStyleCnt="0"/>
      <dgm:spPr/>
    </dgm:pt>
    <dgm:pt modelId="{CFF500DB-9DB1-4103-AB88-123EE7CDFAE1}" type="pres">
      <dgm:prSet presAssocID="{F8A8C533-C1D0-4508-AC1C-7265EABB6BEF}" presName="tx1" presStyleLbl="revTx" presStyleIdx="0" presStyleCnt="8"/>
      <dgm:spPr/>
    </dgm:pt>
    <dgm:pt modelId="{20AF5182-74E5-4B8A-9FD5-0A806D6AB760}" type="pres">
      <dgm:prSet presAssocID="{F8A8C533-C1D0-4508-AC1C-7265EABB6BEF}" presName="vert1" presStyleCnt="0"/>
      <dgm:spPr/>
    </dgm:pt>
    <dgm:pt modelId="{D1FDE656-53C4-4D17-8A30-204D5CBB8304}" type="pres">
      <dgm:prSet presAssocID="{BBFF3A93-2B38-4CC8-BD03-6B7EED1DCC18}" presName="vertSpace2a" presStyleCnt="0"/>
      <dgm:spPr/>
    </dgm:pt>
    <dgm:pt modelId="{CB953BBA-1548-4222-A182-8B9FA1DB97C9}" type="pres">
      <dgm:prSet presAssocID="{BBFF3A93-2B38-4CC8-BD03-6B7EED1DCC18}" presName="horz2" presStyleCnt="0"/>
      <dgm:spPr/>
    </dgm:pt>
    <dgm:pt modelId="{67287E34-9454-42B3-8247-4E0ECBFB2E2A}" type="pres">
      <dgm:prSet presAssocID="{BBFF3A93-2B38-4CC8-BD03-6B7EED1DCC18}" presName="horzSpace2" presStyleCnt="0"/>
      <dgm:spPr/>
    </dgm:pt>
    <dgm:pt modelId="{23D2B69C-D7C4-410F-B724-AF215EA96F9F}" type="pres">
      <dgm:prSet presAssocID="{BBFF3A93-2B38-4CC8-BD03-6B7EED1DCC18}" presName="tx2" presStyleLbl="revTx" presStyleIdx="1" presStyleCnt="8"/>
      <dgm:spPr/>
    </dgm:pt>
    <dgm:pt modelId="{E949BC1A-3CD1-437C-98DF-A3EECE3B0DEC}" type="pres">
      <dgm:prSet presAssocID="{BBFF3A93-2B38-4CC8-BD03-6B7EED1DCC18}" presName="vert2" presStyleCnt="0"/>
      <dgm:spPr/>
    </dgm:pt>
    <dgm:pt modelId="{88589071-38B1-4A3A-9C7B-F8F1A00A27BD}" type="pres">
      <dgm:prSet presAssocID="{BBFF3A93-2B38-4CC8-BD03-6B7EED1DCC18}" presName="thinLine2b" presStyleLbl="callout" presStyleIdx="0" presStyleCnt="4"/>
      <dgm:spPr/>
    </dgm:pt>
    <dgm:pt modelId="{C52CE05A-B292-4012-A8A5-DE98981C80F3}" type="pres">
      <dgm:prSet presAssocID="{BBFF3A93-2B38-4CC8-BD03-6B7EED1DCC18}" presName="vertSpace2b" presStyleCnt="0"/>
      <dgm:spPr/>
    </dgm:pt>
    <dgm:pt modelId="{839AE6A0-E03D-4A82-B62A-8686D6095B25}" type="pres">
      <dgm:prSet presAssocID="{2DD1F395-3580-46CF-8196-3399272EDDCE}" presName="thickLine" presStyleLbl="alignNode1" presStyleIdx="1" presStyleCnt="4"/>
      <dgm:spPr/>
    </dgm:pt>
    <dgm:pt modelId="{80E6BAFB-0312-49C3-840D-EF2FD0A60FA9}" type="pres">
      <dgm:prSet presAssocID="{2DD1F395-3580-46CF-8196-3399272EDDCE}" presName="horz1" presStyleCnt="0"/>
      <dgm:spPr/>
    </dgm:pt>
    <dgm:pt modelId="{80241691-8A91-4B69-A07D-601D0CC9CAD6}" type="pres">
      <dgm:prSet presAssocID="{2DD1F395-3580-46CF-8196-3399272EDDCE}" presName="tx1" presStyleLbl="revTx" presStyleIdx="2" presStyleCnt="8"/>
      <dgm:spPr/>
    </dgm:pt>
    <dgm:pt modelId="{2FB0604F-C74C-4E59-A353-4062138FF63F}" type="pres">
      <dgm:prSet presAssocID="{2DD1F395-3580-46CF-8196-3399272EDDCE}" presName="vert1" presStyleCnt="0"/>
      <dgm:spPr/>
    </dgm:pt>
    <dgm:pt modelId="{0B655195-5E47-4BFE-B7A4-01726BB8B466}" type="pres">
      <dgm:prSet presAssocID="{D50DD69B-319C-449F-AEA5-2B30A67B97D5}" presName="vertSpace2a" presStyleCnt="0"/>
      <dgm:spPr/>
    </dgm:pt>
    <dgm:pt modelId="{D485BB7F-4F5E-4853-9A2B-57D5D67C48C8}" type="pres">
      <dgm:prSet presAssocID="{D50DD69B-319C-449F-AEA5-2B30A67B97D5}" presName="horz2" presStyleCnt="0"/>
      <dgm:spPr/>
    </dgm:pt>
    <dgm:pt modelId="{21139D7B-B7A2-4F22-BE98-CDC046C73592}" type="pres">
      <dgm:prSet presAssocID="{D50DD69B-319C-449F-AEA5-2B30A67B97D5}" presName="horzSpace2" presStyleCnt="0"/>
      <dgm:spPr/>
    </dgm:pt>
    <dgm:pt modelId="{648C8372-039E-49FA-8122-6AE82C134B00}" type="pres">
      <dgm:prSet presAssocID="{D50DD69B-319C-449F-AEA5-2B30A67B97D5}" presName="tx2" presStyleLbl="revTx" presStyleIdx="3" presStyleCnt="8"/>
      <dgm:spPr/>
    </dgm:pt>
    <dgm:pt modelId="{371E6827-BC3B-4B93-9688-75ACA0E3B688}" type="pres">
      <dgm:prSet presAssocID="{D50DD69B-319C-449F-AEA5-2B30A67B97D5}" presName="vert2" presStyleCnt="0"/>
      <dgm:spPr/>
    </dgm:pt>
    <dgm:pt modelId="{A7895E65-A1C8-4866-A3C7-8B813634C15C}" type="pres">
      <dgm:prSet presAssocID="{D50DD69B-319C-449F-AEA5-2B30A67B97D5}" presName="thinLine2b" presStyleLbl="callout" presStyleIdx="1" presStyleCnt="4"/>
      <dgm:spPr/>
    </dgm:pt>
    <dgm:pt modelId="{549A47DF-D577-4FE1-8C7B-06823DBCB1CF}" type="pres">
      <dgm:prSet presAssocID="{D50DD69B-319C-449F-AEA5-2B30A67B97D5}" presName="vertSpace2b" presStyleCnt="0"/>
      <dgm:spPr/>
    </dgm:pt>
    <dgm:pt modelId="{4A4E9529-8761-4798-B5F3-2D5A4B30037E}" type="pres">
      <dgm:prSet presAssocID="{AC9E573F-D934-4012-93CD-71227A49396B}" presName="thickLine" presStyleLbl="alignNode1" presStyleIdx="2" presStyleCnt="4"/>
      <dgm:spPr/>
    </dgm:pt>
    <dgm:pt modelId="{8F12F4AB-CEAA-4F45-BEA5-A10A7E7BB169}" type="pres">
      <dgm:prSet presAssocID="{AC9E573F-D934-4012-93CD-71227A49396B}" presName="horz1" presStyleCnt="0"/>
      <dgm:spPr/>
    </dgm:pt>
    <dgm:pt modelId="{8FF23C2D-1F37-4BEE-B4B4-2C63899DF2D4}" type="pres">
      <dgm:prSet presAssocID="{AC9E573F-D934-4012-93CD-71227A49396B}" presName="tx1" presStyleLbl="revTx" presStyleIdx="4" presStyleCnt="8"/>
      <dgm:spPr/>
    </dgm:pt>
    <dgm:pt modelId="{0D390915-4A18-4C7E-8CC8-8A3BA798F8A5}" type="pres">
      <dgm:prSet presAssocID="{AC9E573F-D934-4012-93CD-71227A49396B}" presName="vert1" presStyleCnt="0"/>
      <dgm:spPr/>
    </dgm:pt>
    <dgm:pt modelId="{0045BE81-794E-4B17-8A2F-86D4A86E4329}" type="pres">
      <dgm:prSet presAssocID="{07F7688B-B90D-4667-A7F7-C60AAB103E1B}" presName="vertSpace2a" presStyleCnt="0"/>
      <dgm:spPr/>
    </dgm:pt>
    <dgm:pt modelId="{E937D231-BFBB-4AC7-99F1-A93DAD20EDB5}" type="pres">
      <dgm:prSet presAssocID="{07F7688B-B90D-4667-A7F7-C60AAB103E1B}" presName="horz2" presStyleCnt="0"/>
      <dgm:spPr/>
    </dgm:pt>
    <dgm:pt modelId="{3A71C428-6632-46E5-B415-03DD21907B4D}" type="pres">
      <dgm:prSet presAssocID="{07F7688B-B90D-4667-A7F7-C60AAB103E1B}" presName="horzSpace2" presStyleCnt="0"/>
      <dgm:spPr/>
    </dgm:pt>
    <dgm:pt modelId="{3F7F7AA1-6E54-49E8-BE39-F2DEE27E612B}" type="pres">
      <dgm:prSet presAssocID="{07F7688B-B90D-4667-A7F7-C60AAB103E1B}" presName="tx2" presStyleLbl="revTx" presStyleIdx="5" presStyleCnt="8"/>
      <dgm:spPr/>
    </dgm:pt>
    <dgm:pt modelId="{20F2086A-76AD-44F5-B3ED-653E692D08C6}" type="pres">
      <dgm:prSet presAssocID="{07F7688B-B90D-4667-A7F7-C60AAB103E1B}" presName="vert2" presStyleCnt="0"/>
      <dgm:spPr/>
    </dgm:pt>
    <dgm:pt modelId="{66322A0D-7DC4-460F-856B-FCFA0F67601D}" type="pres">
      <dgm:prSet presAssocID="{07F7688B-B90D-4667-A7F7-C60AAB103E1B}" presName="thinLine2b" presStyleLbl="callout" presStyleIdx="2" presStyleCnt="4"/>
      <dgm:spPr/>
    </dgm:pt>
    <dgm:pt modelId="{606F4B2C-4561-4AD4-8F17-F318BF45DA66}" type="pres">
      <dgm:prSet presAssocID="{07F7688B-B90D-4667-A7F7-C60AAB103E1B}" presName="vertSpace2b" presStyleCnt="0"/>
      <dgm:spPr/>
    </dgm:pt>
    <dgm:pt modelId="{A7ACE712-2EFF-4CD9-8B01-FA031FFD6815}" type="pres">
      <dgm:prSet presAssocID="{048F133F-D04E-449B-B139-65BF86163E08}" presName="thickLine" presStyleLbl="alignNode1" presStyleIdx="3" presStyleCnt="4"/>
      <dgm:spPr/>
    </dgm:pt>
    <dgm:pt modelId="{980612C5-8643-4D44-9064-9518F1FB05AE}" type="pres">
      <dgm:prSet presAssocID="{048F133F-D04E-449B-B139-65BF86163E08}" presName="horz1" presStyleCnt="0"/>
      <dgm:spPr/>
    </dgm:pt>
    <dgm:pt modelId="{988B4C15-6314-419D-AAFF-C47A9362F8E5}" type="pres">
      <dgm:prSet presAssocID="{048F133F-D04E-449B-B139-65BF86163E08}" presName="tx1" presStyleLbl="revTx" presStyleIdx="6" presStyleCnt="8"/>
      <dgm:spPr/>
    </dgm:pt>
    <dgm:pt modelId="{8EB4D022-F546-489D-B456-D1C99C8BC5F1}" type="pres">
      <dgm:prSet presAssocID="{048F133F-D04E-449B-B139-65BF86163E08}" presName="vert1" presStyleCnt="0"/>
      <dgm:spPr/>
    </dgm:pt>
    <dgm:pt modelId="{54C16FB4-115E-4B73-B20E-8C566CC42F3B}" type="pres">
      <dgm:prSet presAssocID="{CB3A868A-8724-4F60-AD75-DE6351481279}" presName="vertSpace2a" presStyleCnt="0"/>
      <dgm:spPr/>
    </dgm:pt>
    <dgm:pt modelId="{8EBC9EE6-BFCB-421B-8F13-426E63FC3AE4}" type="pres">
      <dgm:prSet presAssocID="{CB3A868A-8724-4F60-AD75-DE6351481279}" presName="horz2" presStyleCnt="0"/>
      <dgm:spPr/>
    </dgm:pt>
    <dgm:pt modelId="{111BC067-D79B-42AD-AD6B-D60D4A578CD6}" type="pres">
      <dgm:prSet presAssocID="{CB3A868A-8724-4F60-AD75-DE6351481279}" presName="horzSpace2" presStyleCnt="0"/>
      <dgm:spPr/>
    </dgm:pt>
    <dgm:pt modelId="{86E44EAD-CE9C-4055-A26C-077F9139D7A1}" type="pres">
      <dgm:prSet presAssocID="{CB3A868A-8724-4F60-AD75-DE6351481279}" presName="tx2" presStyleLbl="revTx" presStyleIdx="7" presStyleCnt="8"/>
      <dgm:spPr/>
    </dgm:pt>
    <dgm:pt modelId="{20805457-11C4-4E36-9009-CB0C7F11BB6C}" type="pres">
      <dgm:prSet presAssocID="{CB3A868A-8724-4F60-AD75-DE6351481279}" presName="vert2" presStyleCnt="0"/>
      <dgm:spPr/>
    </dgm:pt>
    <dgm:pt modelId="{206B7B6B-8E9F-4A1D-A3E3-22CFF2673134}" type="pres">
      <dgm:prSet presAssocID="{CB3A868A-8724-4F60-AD75-DE6351481279}" presName="thinLine2b" presStyleLbl="callout" presStyleIdx="3" presStyleCnt="4"/>
      <dgm:spPr/>
    </dgm:pt>
    <dgm:pt modelId="{2FDB289A-05FC-4F3E-A61D-A8ACE0775F8B}" type="pres">
      <dgm:prSet presAssocID="{CB3A868A-8724-4F60-AD75-DE6351481279}" presName="vertSpace2b" presStyleCnt="0"/>
      <dgm:spPr/>
    </dgm:pt>
  </dgm:ptLst>
  <dgm:cxnLst>
    <dgm:cxn modelId="{D4D3F407-8385-49BF-AC1E-6233911D8D21}" srcId="{AC9E573F-D934-4012-93CD-71227A49396B}" destId="{07F7688B-B90D-4667-A7F7-C60AAB103E1B}" srcOrd="0" destOrd="0" parTransId="{6F24A982-EDC0-44C8-A86E-88DDDEFDD412}" sibTransId="{C8128008-2C3C-4552-84AF-16E0084A671A}"/>
    <dgm:cxn modelId="{5328280B-D26C-4F73-8F4D-059790203B0F}" srcId="{353CE5B7-FA01-401E-BDDE-DED4B5E291D8}" destId="{048F133F-D04E-449B-B139-65BF86163E08}" srcOrd="3" destOrd="0" parTransId="{3982BCCF-BD08-4DD7-9272-05A1D7273CBF}" sibTransId="{DC726F4F-48B2-4469-93FF-9DC50469C67B}"/>
    <dgm:cxn modelId="{76EECA11-75BF-40BC-8923-F303F4C2091A}" type="presOf" srcId="{07F7688B-B90D-4667-A7F7-C60AAB103E1B}" destId="{3F7F7AA1-6E54-49E8-BE39-F2DEE27E612B}" srcOrd="0" destOrd="0" presId="urn:microsoft.com/office/officeart/2008/layout/LinedList"/>
    <dgm:cxn modelId="{1937A11A-D99F-4DE1-BC1C-C07DBA4D2AB8}" type="presOf" srcId="{BBFF3A93-2B38-4CC8-BD03-6B7EED1DCC18}" destId="{23D2B69C-D7C4-410F-B724-AF215EA96F9F}" srcOrd="0" destOrd="0" presId="urn:microsoft.com/office/officeart/2008/layout/LinedList"/>
    <dgm:cxn modelId="{CBAF1C1C-031A-497A-B54F-1AA0F5C28B33}" srcId="{353CE5B7-FA01-401E-BDDE-DED4B5E291D8}" destId="{F8A8C533-C1D0-4508-AC1C-7265EABB6BEF}" srcOrd="0" destOrd="0" parTransId="{D4D677BE-DC8E-4564-88DE-3381E541732E}" sibTransId="{94DAD3C5-32BA-4763-A663-718BB52420FF}"/>
    <dgm:cxn modelId="{48E8E02E-8264-4132-AB63-5B9A0E5C1343}" srcId="{048F133F-D04E-449B-B139-65BF86163E08}" destId="{CB3A868A-8724-4F60-AD75-DE6351481279}" srcOrd="0" destOrd="0" parTransId="{E113F3B0-D1FE-420C-A45C-7133AA90775D}" sibTransId="{2174361A-472C-4802-B148-836EB66A42C3}"/>
    <dgm:cxn modelId="{AAC05E3D-5F1B-4A20-A560-1EA06C77B6CF}" type="presOf" srcId="{048F133F-D04E-449B-B139-65BF86163E08}" destId="{988B4C15-6314-419D-AAFF-C47A9362F8E5}" srcOrd="0" destOrd="0" presId="urn:microsoft.com/office/officeart/2008/layout/LinedList"/>
    <dgm:cxn modelId="{52E1695C-F1F3-4D8B-AA56-0A1F55D372FA}" type="presOf" srcId="{2DD1F395-3580-46CF-8196-3399272EDDCE}" destId="{80241691-8A91-4B69-A07D-601D0CC9CAD6}" srcOrd="0" destOrd="0" presId="urn:microsoft.com/office/officeart/2008/layout/LinedList"/>
    <dgm:cxn modelId="{A7F8EC5E-6DA3-4C45-9EA3-555AAF9C80FC}" type="presOf" srcId="{D50DD69B-319C-449F-AEA5-2B30A67B97D5}" destId="{648C8372-039E-49FA-8122-6AE82C134B00}" srcOrd="0" destOrd="0" presId="urn:microsoft.com/office/officeart/2008/layout/LinedList"/>
    <dgm:cxn modelId="{08035941-BE07-4327-B3A7-D20FDB25508D}" srcId="{F8A8C533-C1D0-4508-AC1C-7265EABB6BEF}" destId="{BBFF3A93-2B38-4CC8-BD03-6B7EED1DCC18}" srcOrd="0" destOrd="0" parTransId="{1A2F6DE2-4CF4-42E5-BD68-15FAC533DA33}" sibTransId="{39931ED7-F1F4-4C2E-B085-249492C66FCA}"/>
    <dgm:cxn modelId="{757BD241-4E99-4F6C-9CD2-EA8F2497ED0A}" srcId="{2DD1F395-3580-46CF-8196-3399272EDDCE}" destId="{D50DD69B-319C-449F-AEA5-2B30A67B97D5}" srcOrd="0" destOrd="0" parTransId="{F1795B33-CE33-4249-A203-64F0AD612694}" sibTransId="{A002AA49-4D9E-4434-BEA0-B27B170FF749}"/>
    <dgm:cxn modelId="{71210A82-F74C-4081-B89A-E67CFA8703CC}" type="presOf" srcId="{CB3A868A-8724-4F60-AD75-DE6351481279}" destId="{86E44EAD-CE9C-4055-A26C-077F9139D7A1}" srcOrd="0" destOrd="0" presId="urn:microsoft.com/office/officeart/2008/layout/LinedList"/>
    <dgm:cxn modelId="{9C363691-5EAD-4FC8-9282-5FBEB87C7C5B}" type="presOf" srcId="{353CE5B7-FA01-401E-BDDE-DED4B5E291D8}" destId="{1971A28B-B187-4459-ADED-40668BC17E80}" srcOrd="0" destOrd="0" presId="urn:microsoft.com/office/officeart/2008/layout/LinedList"/>
    <dgm:cxn modelId="{2EC29AAD-7B98-476A-A355-4551BDD0E94B}" type="presOf" srcId="{F8A8C533-C1D0-4508-AC1C-7265EABB6BEF}" destId="{CFF500DB-9DB1-4103-AB88-123EE7CDFAE1}" srcOrd="0" destOrd="0" presId="urn:microsoft.com/office/officeart/2008/layout/LinedList"/>
    <dgm:cxn modelId="{CB38A0CA-00F4-4879-B948-74FA5B3BCBD2}" srcId="{353CE5B7-FA01-401E-BDDE-DED4B5E291D8}" destId="{2DD1F395-3580-46CF-8196-3399272EDDCE}" srcOrd="1" destOrd="0" parTransId="{A1AAA142-FB3E-4CEB-8D5B-3E157883DB55}" sibTransId="{8B69AF62-2790-44CF-98E2-8484418698F7}"/>
    <dgm:cxn modelId="{2F800BDE-CD23-449D-A9D1-7D651D437EE7}" srcId="{353CE5B7-FA01-401E-BDDE-DED4B5E291D8}" destId="{AC9E573F-D934-4012-93CD-71227A49396B}" srcOrd="2" destOrd="0" parTransId="{7E8BCEFC-C0DC-4BE8-9099-055765E97E3F}" sibTransId="{0AFC5C81-99B5-4794-AEAD-7E76E708F3D1}"/>
    <dgm:cxn modelId="{EDE568F1-443C-47E1-9A4E-762ACEC0D93F}" type="presOf" srcId="{AC9E573F-D934-4012-93CD-71227A49396B}" destId="{8FF23C2D-1F37-4BEE-B4B4-2C63899DF2D4}" srcOrd="0" destOrd="0" presId="urn:microsoft.com/office/officeart/2008/layout/LinedList"/>
    <dgm:cxn modelId="{222CA671-AEA9-4DC1-96C7-042DD833BB42}" type="presParOf" srcId="{1971A28B-B187-4459-ADED-40668BC17E80}" destId="{78ABD45D-B732-4C54-A9C2-DB3B07CB0552}" srcOrd="0" destOrd="0" presId="urn:microsoft.com/office/officeart/2008/layout/LinedList"/>
    <dgm:cxn modelId="{043B0241-C264-41E6-8A28-6A2762403FF4}" type="presParOf" srcId="{1971A28B-B187-4459-ADED-40668BC17E80}" destId="{3CE742B2-EE58-46F7-B39D-2D38D1918051}" srcOrd="1" destOrd="0" presId="urn:microsoft.com/office/officeart/2008/layout/LinedList"/>
    <dgm:cxn modelId="{609F85B2-7752-400F-B37F-5C37C05E0982}" type="presParOf" srcId="{3CE742B2-EE58-46F7-B39D-2D38D1918051}" destId="{CFF500DB-9DB1-4103-AB88-123EE7CDFAE1}" srcOrd="0" destOrd="0" presId="urn:microsoft.com/office/officeart/2008/layout/LinedList"/>
    <dgm:cxn modelId="{59CCDB83-92F6-4CFA-947D-28D10EFA1B45}" type="presParOf" srcId="{3CE742B2-EE58-46F7-B39D-2D38D1918051}" destId="{20AF5182-74E5-4B8A-9FD5-0A806D6AB760}" srcOrd="1" destOrd="0" presId="urn:microsoft.com/office/officeart/2008/layout/LinedList"/>
    <dgm:cxn modelId="{7FE8122E-77BC-4C20-BDDA-B70F534086A1}" type="presParOf" srcId="{20AF5182-74E5-4B8A-9FD5-0A806D6AB760}" destId="{D1FDE656-53C4-4D17-8A30-204D5CBB8304}" srcOrd="0" destOrd="0" presId="urn:microsoft.com/office/officeart/2008/layout/LinedList"/>
    <dgm:cxn modelId="{4C9F5E7E-7273-4919-A51A-2CE9D135F61F}" type="presParOf" srcId="{20AF5182-74E5-4B8A-9FD5-0A806D6AB760}" destId="{CB953BBA-1548-4222-A182-8B9FA1DB97C9}" srcOrd="1" destOrd="0" presId="urn:microsoft.com/office/officeart/2008/layout/LinedList"/>
    <dgm:cxn modelId="{72ECBEE1-2A6D-4676-8E8E-E174550564F8}" type="presParOf" srcId="{CB953BBA-1548-4222-A182-8B9FA1DB97C9}" destId="{67287E34-9454-42B3-8247-4E0ECBFB2E2A}" srcOrd="0" destOrd="0" presId="urn:microsoft.com/office/officeart/2008/layout/LinedList"/>
    <dgm:cxn modelId="{217B49A2-451C-46E5-9FD3-E15AA9712686}" type="presParOf" srcId="{CB953BBA-1548-4222-A182-8B9FA1DB97C9}" destId="{23D2B69C-D7C4-410F-B724-AF215EA96F9F}" srcOrd="1" destOrd="0" presId="urn:microsoft.com/office/officeart/2008/layout/LinedList"/>
    <dgm:cxn modelId="{EA27630D-4D88-4D89-9E86-69ADE3A63B2B}" type="presParOf" srcId="{CB953BBA-1548-4222-A182-8B9FA1DB97C9}" destId="{E949BC1A-3CD1-437C-98DF-A3EECE3B0DEC}" srcOrd="2" destOrd="0" presId="urn:microsoft.com/office/officeart/2008/layout/LinedList"/>
    <dgm:cxn modelId="{D76DFE35-BEA7-459A-85E6-75D5DAE0A5D9}" type="presParOf" srcId="{20AF5182-74E5-4B8A-9FD5-0A806D6AB760}" destId="{88589071-38B1-4A3A-9C7B-F8F1A00A27BD}" srcOrd="2" destOrd="0" presId="urn:microsoft.com/office/officeart/2008/layout/LinedList"/>
    <dgm:cxn modelId="{B5CE334C-12E2-478B-964D-BD4FE84AB9EA}" type="presParOf" srcId="{20AF5182-74E5-4B8A-9FD5-0A806D6AB760}" destId="{C52CE05A-B292-4012-A8A5-DE98981C80F3}" srcOrd="3" destOrd="0" presId="urn:microsoft.com/office/officeart/2008/layout/LinedList"/>
    <dgm:cxn modelId="{5530BC88-1A42-48AD-A935-8A79F3EE1DB7}" type="presParOf" srcId="{1971A28B-B187-4459-ADED-40668BC17E80}" destId="{839AE6A0-E03D-4A82-B62A-8686D6095B25}" srcOrd="2" destOrd="0" presId="urn:microsoft.com/office/officeart/2008/layout/LinedList"/>
    <dgm:cxn modelId="{9B22DDF9-DE21-400C-B031-A4A33534BA6B}" type="presParOf" srcId="{1971A28B-B187-4459-ADED-40668BC17E80}" destId="{80E6BAFB-0312-49C3-840D-EF2FD0A60FA9}" srcOrd="3" destOrd="0" presId="urn:microsoft.com/office/officeart/2008/layout/LinedList"/>
    <dgm:cxn modelId="{D457C154-36F5-4C8E-9141-1B8C88286315}" type="presParOf" srcId="{80E6BAFB-0312-49C3-840D-EF2FD0A60FA9}" destId="{80241691-8A91-4B69-A07D-601D0CC9CAD6}" srcOrd="0" destOrd="0" presId="urn:microsoft.com/office/officeart/2008/layout/LinedList"/>
    <dgm:cxn modelId="{DD328DF4-0819-4423-B68B-CA5A6E23008B}" type="presParOf" srcId="{80E6BAFB-0312-49C3-840D-EF2FD0A60FA9}" destId="{2FB0604F-C74C-4E59-A353-4062138FF63F}" srcOrd="1" destOrd="0" presId="urn:microsoft.com/office/officeart/2008/layout/LinedList"/>
    <dgm:cxn modelId="{9782C449-D5AD-44A1-9084-42A1519689DB}" type="presParOf" srcId="{2FB0604F-C74C-4E59-A353-4062138FF63F}" destId="{0B655195-5E47-4BFE-B7A4-01726BB8B466}" srcOrd="0" destOrd="0" presId="urn:microsoft.com/office/officeart/2008/layout/LinedList"/>
    <dgm:cxn modelId="{CEC0BFC6-536B-4D17-892C-6050EFC8D55F}" type="presParOf" srcId="{2FB0604F-C74C-4E59-A353-4062138FF63F}" destId="{D485BB7F-4F5E-4853-9A2B-57D5D67C48C8}" srcOrd="1" destOrd="0" presId="urn:microsoft.com/office/officeart/2008/layout/LinedList"/>
    <dgm:cxn modelId="{E4E93682-32EC-4EC2-814B-09C76D7C516C}" type="presParOf" srcId="{D485BB7F-4F5E-4853-9A2B-57D5D67C48C8}" destId="{21139D7B-B7A2-4F22-BE98-CDC046C73592}" srcOrd="0" destOrd="0" presId="urn:microsoft.com/office/officeart/2008/layout/LinedList"/>
    <dgm:cxn modelId="{4182A55A-09F4-45B8-96AE-126744CD2C01}" type="presParOf" srcId="{D485BB7F-4F5E-4853-9A2B-57D5D67C48C8}" destId="{648C8372-039E-49FA-8122-6AE82C134B00}" srcOrd="1" destOrd="0" presId="urn:microsoft.com/office/officeart/2008/layout/LinedList"/>
    <dgm:cxn modelId="{DA712934-E75B-4DE1-9871-0BD0B80334B0}" type="presParOf" srcId="{D485BB7F-4F5E-4853-9A2B-57D5D67C48C8}" destId="{371E6827-BC3B-4B93-9688-75ACA0E3B688}" srcOrd="2" destOrd="0" presId="urn:microsoft.com/office/officeart/2008/layout/LinedList"/>
    <dgm:cxn modelId="{F0370C2C-DB43-4E35-BEAF-6FA7617E3CB8}" type="presParOf" srcId="{2FB0604F-C74C-4E59-A353-4062138FF63F}" destId="{A7895E65-A1C8-4866-A3C7-8B813634C15C}" srcOrd="2" destOrd="0" presId="urn:microsoft.com/office/officeart/2008/layout/LinedList"/>
    <dgm:cxn modelId="{386BDA1E-FFC1-4B85-8678-8EC4090D7DD2}" type="presParOf" srcId="{2FB0604F-C74C-4E59-A353-4062138FF63F}" destId="{549A47DF-D577-4FE1-8C7B-06823DBCB1CF}" srcOrd="3" destOrd="0" presId="urn:microsoft.com/office/officeart/2008/layout/LinedList"/>
    <dgm:cxn modelId="{AC54D1DA-1EB2-4D6D-8C15-D727BCBA4E12}" type="presParOf" srcId="{1971A28B-B187-4459-ADED-40668BC17E80}" destId="{4A4E9529-8761-4798-B5F3-2D5A4B30037E}" srcOrd="4" destOrd="0" presId="urn:microsoft.com/office/officeart/2008/layout/LinedList"/>
    <dgm:cxn modelId="{543099D8-D25A-4CED-8E62-077DD5CBAC85}" type="presParOf" srcId="{1971A28B-B187-4459-ADED-40668BC17E80}" destId="{8F12F4AB-CEAA-4F45-BEA5-A10A7E7BB169}" srcOrd="5" destOrd="0" presId="urn:microsoft.com/office/officeart/2008/layout/LinedList"/>
    <dgm:cxn modelId="{7A5CB4C8-72E9-4736-B805-99098A8AE853}" type="presParOf" srcId="{8F12F4AB-CEAA-4F45-BEA5-A10A7E7BB169}" destId="{8FF23C2D-1F37-4BEE-B4B4-2C63899DF2D4}" srcOrd="0" destOrd="0" presId="urn:microsoft.com/office/officeart/2008/layout/LinedList"/>
    <dgm:cxn modelId="{D7D7EEBE-0CEE-45A8-85AD-778B07B42648}" type="presParOf" srcId="{8F12F4AB-CEAA-4F45-BEA5-A10A7E7BB169}" destId="{0D390915-4A18-4C7E-8CC8-8A3BA798F8A5}" srcOrd="1" destOrd="0" presId="urn:microsoft.com/office/officeart/2008/layout/LinedList"/>
    <dgm:cxn modelId="{BC443C65-CC48-41EB-AB22-A1AFBFC5175E}" type="presParOf" srcId="{0D390915-4A18-4C7E-8CC8-8A3BA798F8A5}" destId="{0045BE81-794E-4B17-8A2F-86D4A86E4329}" srcOrd="0" destOrd="0" presId="urn:microsoft.com/office/officeart/2008/layout/LinedList"/>
    <dgm:cxn modelId="{E6CAEE4C-38FA-4B32-B017-8CD149DB47B4}" type="presParOf" srcId="{0D390915-4A18-4C7E-8CC8-8A3BA798F8A5}" destId="{E937D231-BFBB-4AC7-99F1-A93DAD20EDB5}" srcOrd="1" destOrd="0" presId="urn:microsoft.com/office/officeart/2008/layout/LinedList"/>
    <dgm:cxn modelId="{C2E58F81-7815-4AF0-A2B7-2E4A8D4F1757}" type="presParOf" srcId="{E937D231-BFBB-4AC7-99F1-A93DAD20EDB5}" destId="{3A71C428-6632-46E5-B415-03DD21907B4D}" srcOrd="0" destOrd="0" presId="urn:microsoft.com/office/officeart/2008/layout/LinedList"/>
    <dgm:cxn modelId="{090BEFD3-FD18-474F-BE79-50A34C229D3F}" type="presParOf" srcId="{E937D231-BFBB-4AC7-99F1-A93DAD20EDB5}" destId="{3F7F7AA1-6E54-49E8-BE39-F2DEE27E612B}" srcOrd="1" destOrd="0" presId="urn:microsoft.com/office/officeart/2008/layout/LinedList"/>
    <dgm:cxn modelId="{949EE8DD-3874-47A7-9BDC-EE785647E64C}" type="presParOf" srcId="{E937D231-BFBB-4AC7-99F1-A93DAD20EDB5}" destId="{20F2086A-76AD-44F5-B3ED-653E692D08C6}" srcOrd="2" destOrd="0" presId="urn:microsoft.com/office/officeart/2008/layout/LinedList"/>
    <dgm:cxn modelId="{DFD45819-9261-41EA-8185-7FA5669BD968}" type="presParOf" srcId="{0D390915-4A18-4C7E-8CC8-8A3BA798F8A5}" destId="{66322A0D-7DC4-460F-856B-FCFA0F67601D}" srcOrd="2" destOrd="0" presId="urn:microsoft.com/office/officeart/2008/layout/LinedList"/>
    <dgm:cxn modelId="{1FB3FAC4-73EC-4D9E-A99F-C56867F2F178}" type="presParOf" srcId="{0D390915-4A18-4C7E-8CC8-8A3BA798F8A5}" destId="{606F4B2C-4561-4AD4-8F17-F318BF45DA66}" srcOrd="3" destOrd="0" presId="urn:microsoft.com/office/officeart/2008/layout/LinedList"/>
    <dgm:cxn modelId="{75DA49B1-059D-485D-86CC-86CA3C4F0D9A}" type="presParOf" srcId="{1971A28B-B187-4459-ADED-40668BC17E80}" destId="{A7ACE712-2EFF-4CD9-8B01-FA031FFD6815}" srcOrd="6" destOrd="0" presId="urn:microsoft.com/office/officeart/2008/layout/LinedList"/>
    <dgm:cxn modelId="{7747472A-D056-497F-B904-2E6DE4480275}" type="presParOf" srcId="{1971A28B-B187-4459-ADED-40668BC17E80}" destId="{980612C5-8643-4D44-9064-9518F1FB05AE}" srcOrd="7" destOrd="0" presId="urn:microsoft.com/office/officeart/2008/layout/LinedList"/>
    <dgm:cxn modelId="{AF004EF0-1890-4746-806F-63787DD1B0A1}" type="presParOf" srcId="{980612C5-8643-4D44-9064-9518F1FB05AE}" destId="{988B4C15-6314-419D-AAFF-C47A9362F8E5}" srcOrd="0" destOrd="0" presId="urn:microsoft.com/office/officeart/2008/layout/LinedList"/>
    <dgm:cxn modelId="{07EBF1C1-F721-4705-90D4-D8ADBA3D6B29}" type="presParOf" srcId="{980612C5-8643-4D44-9064-9518F1FB05AE}" destId="{8EB4D022-F546-489D-B456-D1C99C8BC5F1}" srcOrd="1" destOrd="0" presId="urn:microsoft.com/office/officeart/2008/layout/LinedList"/>
    <dgm:cxn modelId="{AB9C82BC-9B27-48B0-9BC0-3FE93E2259C7}" type="presParOf" srcId="{8EB4D022-F546-489D-B456-D1C99C8BC5F1}" destId="{54C16FB4-115E-4B73-B20E-8C566CC42F3B}" srcOrd="0" destOrd="0" presId="urn:microsoft.com/office/officeart/2008/layout/LinedList"/>
    <dgm:cxn modelId="{060CD910-F07C-4553-B7B4-D6854A8E0294}" type="presParOf" srcId="{8EB4D022-F546-489D-B456-D1C99C8BC5F1}" destId="{8EBC9EE6-BFCB-421B-8F13-426E63FC3AE4}" srcOrd="1" destOrd="0" presId="urn:microsoft.com/office/officeart/2008/layout/LinedList"/>
    <dgm:cxn modelId="{BF20EE8C-A474-46DC-8CB3-3305E7D43F49}" type="presParOf" srcId="{8EBC9EE6-BFCB-421B-8F13-426E63FC3AE4}" destId="{111BC067-D79B-42AD-AD6B-D60D4A578CD6}" srcOrd="0" destOrd="0" presId="urn:microsoft.com/office/officeart/2008/layout/LinedList"/>
    <dgm:cxn modelId="{72EAFAD9-3418-435F-9306-B91F08D13090}" type="presParOf" srcId="{8EBC9EE6-BFCB-421B-8F13-426E63FC3AE4}" destId="{86E44EAD-CE9C-4055-A26C-077F9139D7A1}" srcOrd="1" destOrd="0" presId="urn:microsoft.com/office/officeart/2008/layout/LinedList"/>
    <dgm:cxn modelId="{0FB96E9A-FCB8-4C80-8E99-FCC732FB92B7}" type="presParOf" srcId="{8EBC9EE6-BFCB-421B-8F13-426E63FC3AE4}" destId="{20805457-11C4-4E36-9009-CB0C7F11BB6C}" srcOrd="2" destOrd="0" presId="urn:microsoft.com/office/officeart/2008/layout/LinedList"/>
    <dgm:cxn modelId="{B2BE14E0-7775-422E-9EC7-A3DAC845DEB6}" type="presParOf" srcId="{8EB4D022-F546-489D-B456-D1C99C8BC5F1}" destId="{206B7B6B-8E9F-4A1D-A3E3-22CFF2673134}" srcOrd="2" destOrd="0" presId="urn:microsoft.com/office/officeart/2008/layout/LinedList"/>
    <dgm:cxn modelId="{7934D2E8-B38E-4106-A26B-DCE549C0E754}" type="presParOf" srcId="{8EB4D022-F546-489D-B456-D1C99C8BC5F1}" destId="{2FDB289A-05FC-4F3E-A61D-A8ACE0775F8B}"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C6894-9D63-4CA9-9FE2-75FC76AE6273}">
      <dsp:nvSpPr>
        <dsp:cNvPr id="0" name=""/>
        <dsp:cNvSpPr/>
      </dsp:nvSpPr>
      <dsp:spPr>
        <a:xfrm>
          <a:off x="0" y="0"/>
          <a:ext cx="9052560" cy="1712880"/>
        </a:xfrm>
        <a:prstGeom prst="roundRect">
          <a:avLst/>
        </a:prstGeom>
        <a:solidFill>
          <a:schemeClr val="lt1">
            <a:hueOff val="0"/>
            <a:satOff val="0"/>
            <a:lumOff val="0"/>
            <a:alphaOff val="0"/>
          </a:schemeClr>
        </a:solidFill>
        <a:ln w="127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solidFill>
                <a:srgbClr val="595959"/>
              </a:solidFill>
            </a:rPr>
            <a:t>A skills framework is designed to organise teaching and learning, rather than to fully describe the phenomenon of speech. Some of its distinctions are artificial; it is not the whole story; like all tools, it will be improved as people use it. </a:t>
          </a:r>
        </a:p>
      </dsp:txBody>
      <dsp:txXfrm>
        <a:off x="83616" y="83616"/>
        <a:ext cx="8885328" cy="154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BD45D-B732-4C54-A9C2-DB3B07CB0552}">
      <dsp:nvSpPr>
        <dsp:cNvPr id="0" name=""/>
        <dsp:cNvSpPr/>
      </dsp:nvSpPr>
      <dsp:spPr>
        <a:xfrm>
          <a:off x="0" y="0"/>
          <a:ext cx="855455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500DB-9DB1-4103-AB88-123EE7CDFAE1}">
      <dsp:nvSpPr>
        <dsp:cNvPr id="0" name=""/>
        <dsp:cNvSpPr/>
      </dsp:nvSpPr>
      <dsp:spPr>
        <a:xfrm>
          <a:off x="0" y="0"/>
          <a:ext cx="1710910" cy="71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dirty="0">
              <a:solidFill>
                <a:srgbClr val="595959"/>
              </a:solidFill>
              <a:latin typeface="Gill Sans MT" pitchFamily="34" charset="0"/>
            </a:rPr>
            <a:t>Cognitive</a:t>
          </a:r>
        </a:p>
      </dsp:txBody>
      <dsp:txXfrm>
        <a:off x="0" y="0"/>
        <a:ext cx="1710910" cy="715580"/>
      </dsp:txXfrm>
    </dsp:sp>
    <dsp:sp modelId="{23D2B69C-D7C4-410F-B724-AF215EA96F9F}">
      <dsp:nvSpPr>
        <dsp:cNvPr id="0" name=""/>
        <dsp:cNvSpPr/>
      </dsp:nvSpPr>
      <dsp:spPr>
        <a:xfrm>
          <a:off x="1839228" y="32494"/>
          <a:ext cx="6715321" cy="64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solidFill>
                <a:srgbClr val="595959"/>
              </a:solidFill>
              <a:latin typeface="Gill Sans MT" pitchFamily="34" charset="0"/>
            </a:rPr>
            <a:t>The deliberate application of thought to what you’re saying</a:t>
          </a:r>
        </a:p>
      </dsp:txBody>
      <dsp:txXfrm>
        <a:off x="1839228" y="32494"/>
        <a:ext cx="6715321" cy="649892"/>
      </dsp:txXfrm>
    </dsp:sp>
    <dsp:sp modelId="{88589071-38B1-4A3A-9C7B-F8F1A00A27BD}">
      <dsp:nvSpPr>
        <dsp:cNvPr id="0" name=""/>
        <dsp:cNvSpPr/>
      </dsp:nvSpPr>
      <dsp:spPr>
        <a:xfrm>
          <a:off x="1710910" y="682387"/>
          <a:ext cx="684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9AE6A0-E03D-4A82-B62A-8686D6095B25}">
      <dsp:nvSpPr>
        <dsp:cNvPr id="0" name=""/>
        <dsp:cNvSpPr/>
      </dsp:nvSpPr>
      <dsp:spPr>
        <a:xfrm>
          <a:off x="0" y="715580"/>
          <a:ext cx="855455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41691-8A91-4B69-A07D-601D0CC9CAD6}">
      <dsp:nvSpPr>
        <dsp:cNvPr id="0" name=""/>
        <dsp:cNvSpPr/>
      </dsp:nvSpPr>
      <dsp:spPr>
        <a:xfrm>
          <a:off x="0" y="715580"/>
          <a:ext cx="1710910" cy="71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dirty="0">
              <a:solidFill>
                <a:srgbClr val="595959"/>
              </a:solidFill>
              <a:latin typeface="Gill Sans MT" pitchFamily="34" charset="0"/>
            </a:rPr>
            <a:t>Linguistic</a:t>
          </a:r>
        </a:p>
      </dsp:txBody>
      <dsp:txXfrm>
        <a:off x="0" y="715580"/>
        <a:ext cx="1710910" cy="715580"/>
      </dsp:txXfrm>
    </dsp:sp>
    <dsp:sp modelId="{648C8372-039E-49FA-8122-6AE82C134B00}">
      <dsp:nvSpPr>
        <dsp:cNvPr id="0" name=""/>
        <dsp:cNvSpPr/>
      </dsp:nvSpPr>
      <dsp:spPr>
        <a:xfrm>
          <a:off x="1839228" y="748075"/>
          <a:ext cx="6715321" cy="64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solidFill>
                <a:srgbClr val="595959"/>
              </a:solidFill>
              <a:latin typeface="Gill Sans MT" pitchFamily="34" charset="0"/>
            </a:rPr>
            <a:t>Knowing which words and phrases to use, and using them</a:t>
          </a:r>
        </a:p>
      </dsp:txBody>
      <dsp:txXfrm>
        <a:off x="1839228" y="748075"/>
        <a:ext cx="6715321" cy="649892"/>
      </dsp:txXfrm>
    </dsp:sp>
    <dsp:sp modelId="{A7895E65-A1C8-4866-A3C7-8B813634C15C}">
      <dsp:nvSpPr>
        <dsp:cNvPr id="0" name=""/>
        <dsp:cNvSpPr/>
      </dsp:nvSpPr>
      <dsp:spPr>
        <a:xfrm>
          <a:off x="1710910" y="1397967"/>
          <a:ext cx="684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4E9529-8761-4798-B5F3-2D5A4B30037E}">
      <dsp:nvSpPr>
        <dsp:cNvPr id="0" name=""/>
        <dsp:cNvSpPr/>
      </dsp:nvSpPr>
      <dsp:spPr>
        <a:xfrm>
          <a:off x="0" y="1431160"/>
          <a:ext cx="855455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23C2D-1F37-4BEE-B4B4-2C63899DF2D4}">
      <dsp:nvSpPr>
        <dsp:cNvPr id="0" name=""/>
        <dsp:cNvSpPr/>
      </dsp:nvSpPr>
      <dsp:spPr>
        <a:xfrm>
          <a:off x="0" y="1431160"/>
          <a:ext cx="1710910" cy="71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dirty="0">
              <a:solidFill>
                <a:srgbClr val="595959"/>
              </a:solidFill>
              <a:latin typeface="Gill Sans MT" pitchFamily="34" charset="0"/>
            </a:rPr>
            <a:t>Physical</a:t>
          </a:r>
        </a:p>
      </dsp:txBody>
      <dsp:txXfrm>
        <a:off x="0" y="1431160"/>
        <a:ext cx="1710910" cy="715580"/>
      </dsp:txXfrm>
    </dsp:sp>
    <dsp:sp modelId="{3F7F7AA1-6E54-49E8-BE39-F2DEE27E612B}">
      <dsp:nvSpPr>
        <dsp:cNvPr id="0" name=""/>
        <dsp:cNvSpPr/>
      </dsp:nvSpPr>
      <dsp:spPr>
        <a:xfrm>
          <a:off x="1839228" y="1463655"/>
          <a:ext cx="6715321" cy="64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solidFill>
                <a:srgbClr val="595959"/>
              </a:solidFill>
              <a:latin typeface="Gill Sans MT" pitchFamily="34" charset="0"/>
            </a:rPr>
            <a:t>Making yourself heard, using your voice and body as an instrument</a:t>
          </a:r>
        </a:p>
      </dsp:txBody>
      <dsp:txXfrm>
        <a:off x="1839228" y="1463655"/>
        <a:ext cx="6715321" cy="649892"/>
      </dsp:txXfrm>
    </dsp:sp>
    <dsp:sp modelId="{66322A0D-7DC4-460F-856B-FCFA0F67601D}">
      <dsp:nvSpPr>
        <dsp:cNvPr id="0" name=""/>
        <dsp:cNvSpPr/>
      </dsp:nvSpPr>
      <dsp:spPr>
        <a:xfrm>
          <a:off x="1710910" y="2113548"/>
          <a:ext cx="684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ACE712-2EFF-4CD9-8B01-FA031FFD6815}">
      <dsp:nvSpPr>
        <dsp:cNvPr id="0" name=""/>
        <dsp:cNvSpPr/>
      </dsp:nvSpPr>
      <dsp:spPr>
        <a:xfrm>
          <a:off x="0" y="2146741"/>
          <a:ext cx="855455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B4C15-6314-419D-AAFF-C47A9362F8E5}">
      <dsp:nvSpPr>
        <dsp:cNvPr id="0" name=""/>
        <dsp:cNvSpPr/>
      </dsp:nvSpPr>
      <dsp:spPr>
        <a:xfrm>
          <a:off x="0" y="2146741"/>
          <a:ext cx="1710910" cy="71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GB" sz="3000" kern="1200" dirty="0">
              <a:solidFill>
                <a:srgbClr val="595959"/>
              </a:solidFill>
              <a:latin typeface="Gill Sans MT" pitchFamily="34" charset="0"/>
            </a:rPr>
            <a:t>Social</a:t>
          </a:r>
        </a:p>
      </dsp:txBody>
      <dsp:txXfrm>
        <a:off x="0" y="2146741"/>
        <a:ext cx="1710910" cy="715580"/>
      </dsp:txXfrm>
    </dsp:sp>
    <dsp:sp modelId="{86E44EAD-CE9C-4055-A26C-077F9139D7A1}">
      <dsp:nvSpPr>
        <dsp:cNvPr id="0" name=""/>
        <dsp:cNvSpPr/>
      </dsp:nvSpPr>
      <dsp:spPr>
        <a:xfrm>
          <a:off x="1839228" y="2179236"/>
          <a:ext cx="6715321" cy="64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GB" sz="1900" kern="1200" dirty="0">
              <a:solidFill>
                <a:srgbClr val="595959"/>
              </a:solidFill>
              <a:latin typeface="Gill Sans MT" pitchFamily="34" charset="0"/>
            </a:rPr>
            <a:t>Engaging with the people around you; knowing you have the right to speak</a:t>
          </a:r>
        </a:p>
      </dsp:txBody>
      <dsp:txXfrm>
        <a:off x="1839228" y="2179236"/>
        <a:ext cx="6715321" cy="649892"/>
      </dsp:txXfrm>
    </dsp:sp>
    <dsp:sp modelId="{206B7B6B-8E9F-4A1D-A3E3-22CFF2673134}">
      <dsp:nvSpPr>
        <dsp:cNvPr id="0" name=""/>
        <dsp:cNvSpPr/>
      </dsp:nvSpPr>
      <dsp:spPr>
        <a:xfrm>
          <a:off x="1710910" y="2829128"/>
          <a:ext cx="684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83481-9603-41B5-B65F-0512AB1262D4}" type="datetimeFigureOut">
              <a:rPr lang="en-GB" smtClean="0"/>
              <a:t>14/11/2023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1E417-A3B1-4037-B39A-A9EE816432E2}" type="slidenum">
              <a:rPr lang="en-GB" smtClean="0"/>
              <a:t>‹#›</a:t>
            </a:fld>
            <a:endParaRPr lang="en-GB"/>
          </a:p>
        </p:txBody>
      </p:sp>
    </p:spTree>
    <p:extLst>
      <p:ext uri="{BB962C8B-B14F-4D97-AF65-F5344CB8AC3E}">
        <p14:creationId xmlns:p14="http://schemas.microsoft.com/office/powerpoint/2010/main" val="294988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B2B8B5-329D-41B9-AC84-21F121010435}" type="slidenum">
              <a:rPr lang="en-GB" smtClean="0"/>
              <a:t>2</a:t>
            </a:fld>
            <a:endParaRPr lang="en-GB"/>
          </a:p>
        </p:txBody>
      </p:sp>
    </p:spTree>
    <p:extLst>
      <p:ext uri="{BB962C8B-B14F-4D97-AF65-F5344CB8AC3E}">
        <p14:creationId xmlns:p14="http://schemas.microsoft.com/office/powerpoint/2010/main" val="405235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a:t>
            </a:r>
            <a:r>
              <a:rPr lang="en-GB" baseline="0" dirty="0"/>
              <a:t> ‘where do you stand?’ with different activities on a human talk continuum. </a:t>
            </a:r>
            <a:endParaRPr lang="en-GB" dirty="0"/>
          </a:p>
        </p:txBody>
      </p:sp>
      <p:sp>
        <p:nvSpPr>
          <p:cNvPr id="4" name="Slide Number Placeholder 3"/>
          <p:cNvSpPr>
            <a:spLocks noGrp="1"/>
          </p:cNvSpPr>
          <p:nvPr>
            <p:ph type="sldNum" sz="quarter" idx="10"/>
          </p:nvPr>
        </p:nvSpPr>
        <p:spPr/>
        <p:txBody>
          <a:bodyPr/>
          <a:lstStyle/>
          <a:p>
            <a:fld id="{B3B228C0-21D2-4C45-9C01-A4AF63A52040}" type="slidenum">
              <a:rPr lang="en-GB" smtClean="0"/>
              <a:t>14</a:t>
            </a:fld>
            <a:endParaRPr lang="en-GB"/>
          </a:p>
        </p:txBody>
      </p:sp>
    </p:spTree>
    <p:extLst>
      <p:ext uri="{BB962C8B-B14F-4D97-AF65-F5344CB8AC3E}">
        <p14:creationId xmlns:p14="http://schemas.microsoft.com/office/powerpoint/2010/main" val="105413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a:t>
            </a:r>
            <a:r>
              <a:rPr lang="en-GB" baseline="0" dirty="0"/>
              <a:t> ‘where do you stand?’ with different activities on a human talk continuum. </a:t>
            </a:r>
            <a:endParaRPr lang="en-GB" dirty="0"/>
          </a:p>
        </p:txBody>
      </p:sp>
      <p:sp>
        <p:nvSpPr>
          <p:cNvPr id="4" name="Slide Number Placeholder 3"/>
          <p:cNvSpPr>
            <a:spLocks noGrp="1"/>
          </p:cNvSpPr>
          <p:nvPr>
            <p:ph type="sldNum" sz="quarter" idx="10"/>
          </p:nvPr>
        </p:nvSpPr>
        <p:spPr/>
        <p:txBody>
          <a:bodyPr/>
          <a:lstStyle/>
          <a:p>
            <a:fld id="{B3B228C0-21D2-4C45-9C01-A4AF63A52040}" type="slidenum">
              <a:rPr lang="en-GB" smtClean="0"/>
              <a:t>15</a:t>
            </a:fld>
            <a:endParaRPr lang="en-GB"/>
          </a:p>
        </p:txBody>
      </p:sp>
    </p:spTree>
    <p:extLst>
      <p:ext uri="{BB962C8B-B14F-4D97-AF65-F5344CB8AC3E}">
        <p14:creationId xmlns:p14="http://schemas.microsoft.com/office/powerpoint/2010/main" val="246527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B228C0-21D2-4C45-9C01-A4AF63A52040}" type="slidenum">
              <a:rPr lang="en-GB" smtClean="0"/>
              <a:t>18</a:t>
            </a:fld>
            <a:endParaRPr lang="en-GB"/>
          </a:p>
        </p:txBody>
      </p:sp>
    </p:spTree>
    <p:extLst>
      <p:ext uri="{BB962C8B-B14F-4D97-AF65-F5344CB8AC3E}">
        <p14:creationId xmlns:p14="http://schemas.microsoft.com/office/powerpoint/2010/main" val="308430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B228C0-21D2-4C45-9C01-A4AF63A52040}" type="slidenum">
              <a:rPr lang="en-GB" smtClean="0"/>
              <a:t>19</a:t>
            </a:fld>
            <a:endParaRPr lang="en-GB"/>
          </a:p>
        </p:txBody>
      </p:sp>
    </p:spTree>
    <p:extLst>
      <p:ext uri="{BB962C8B-B14F-4D97-AF65-F5344CB8AC3E}">
        <p14:creationId xmlns:p14="http://schemas.microsoft.com/office/powerpoint/2010/main" val="333546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B228C0-21D2-4C45-9C01-A4AF63A52040}" type="slidenum">
              <a:rPr lang="en-GB" smtClean="0"/>
              <a:t>24</a:t>
            </a:fld>
            <a:endParaRPr lang="en-GB"/>
          </a:p>
        </p:txBody>
      </p:sp>
    </p:spTree>
    <p:extLst>
      <p:ext uri="{BB962C8B-B14F-4D97-AF65-F5344CB8AC3E}">
        <p14:creationId xmlns:p14="http://schemas.microsoft.com/office/powerpoint/2010/main" val="2225633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back to what makes a good speaker</a:t>
            </a:r>
          </a:p>
        </p:txBody>
      </p:sp>
      <p:sp>
        <p:nvSpPr>
          <p:cNvPr id="4" name="Slide Number Placeholder 3"/>
          <p:cNvSpPr>
            <a:spLocks noGrp="1"/>
          </p:cNvSpPr>
          <p:nvPr>
            <p:ph type="sldNum" sz="quarter" idx="10"/>
          </p:nvPr>
        </p:nvSpPr>
        <p:spPr/>
        <p:txBody>
          <a:bodyPr/>
          <a:lstStyle/>
          <a:p>
            <a:fld id="{FE04C9AA-53F3-4C78-B686-267AE0AEC74E}" type="slidenum">
              <a:rPr lang="en-GB" smtClean="0"/>
              <a:t>26</a:t>
            </a:fld>
            <a:endParaRPr lang="en-GB"/>
          </a:p>
        </p:txBody>
      </p:sp>
      <p:sp>
        <p:nvSpPr>
          <p:cNvPr id="5" name="Date Placeholder 4"/>
          <p:cNvSpPr>
            <a:spLocks noGrp="1"/>
          </p:cNvSpPr>
          <p:nvPr>
            <p:ph type="dt" idx="11"/>
          </p:nvPr>
        </p:nvSpPr>
        <p:spPr/>
        <p:txBody>
          <a:bodyPr/>
          <a:lstStyle/>
          <a:p>
            <a:r>
              <a:rPr lang="en-GB"/>
              <a:t>22/09/2017</a:t>
            </a:r>
          </a:p>
        </p:txBody>
      </p:sp>
    </p:spTree>
    <p:extLst>
      <p:ext uri="{BB962C8B-B14F-4D97-AF65-F5344CB8AC3E}">
        <p14:creationId xmlns:p14="http://schemas.microsoft.com/office/powerpoint/2010/main" val="266282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B2B8B5-329D-41B9-AC84-21F121010435}" type="slidenum">
              <a:rPr lang="en-GB" smtClean="0"/>
              <a:t>27</a:t>
            </a:fld>
            <a:endParaRPr lang="en-GB"/>
          </a:p>
        </p:txBody>
      </p:sp>
    </p:spTree>
    <p:extLst>
      <p:ext uri="{BB962C8B-B14F-4D97-AF65-F5344CB8AC3E}">
        <p14:creationId xmlns:p14="http://schemas.microsoft.com/office/powerpoint/2010/main" val="36372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4EC581-EFCB-44C5-A4EB-EA5122D3AEFB}" type="slidenum">
              <a:rPr lang="en-GB" smtClean="0"/>
              <a:t>28</a:t>
            </a:fld>
            <a:endParaRPr lang="en-GB"/>
          </a:p>
        </p:txBody>
      </p:sp>
    </p:spTree>
    <p:extLst>
      <p:ext uri="{BB962C8B-B14F-4D97-AF65-F5344CB8AC3E}">
        <p14:creationId xmlns:p14="http://schemas.microsoft.com/office/powerpoint/2010/main" val="211197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A4B68C9-97FB-4458-B32F-57285A769D3B}" type="slidenum">
              <a:rPr lang="en-GB" smtClean="0"/>
              <a:t>30</a:t>
            </a:fld>
            <a:endParaRPr lang="en-GB"/>
          </a:p>
        </p:txBody>
      </p:sp>
    </p:spTree>
    <p:extLst>
      <p:ext uri="{BB962C8B-B14F-4D97-AF65-F5344CB8AC3E}">
        <p14:creationId xmlns:p14="http://schemas.microsoft.com/office/powerpoint/2010/main" val="224015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the stimulus</a:t>
            </a:r>
            <a:r>
              <a:rPr lang="en-GB" baseline="0" dirty="0"/>
              <a:t> links to the purpose?</a:t>
            </a:r>
            <a:endParaRPr lang="en-GB" dirty="0"/>
          </a:p>
        </p:txBody>
      </p:sp>
      <p:sp>
        <p:nvSpPr>
          <p:cNvPr id="4" name="Slide Number Placeholder 3"/>
          <p:cNvSpPr>
            <a:spLocks noGrp="1"/>
          </p:cNvSpPr>
          <p:nvPr>
            <p:ph type="sldNum" sz="quarter" idx="10"/>
          </p:nvPr>
        </p:nvSpPr>
        <p:spPr/>
        <p:txBody>
          <a:bodyPr/>
          <a:lstStyle/>
          <a:p>
            <a:fld id="{D8D20F21-FA39-4D31-9231-8FDA28DA6526}" type="slidenum">
              <a:rPr lang="en-GB" smtClean="0"/>
              <a:t>4</a:t>
            </a:fld>
            <a:endParaRPr lang="en-GB"/>
          </a:p>
        </p:txBody>
      </p:sp>
    </p:spTree>
    <p:extLst>
      <p:ext uri="{BB962C8B-B14F-4D97-AF65-F5344CB8AC3E}">
        <p14:creationId xmlns:p14="http://schemas.microsoft.com/office/powerpoint/2010/main" val="15810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CD494-380C-4F71-A0EE-655DF5EC549D}" type="slidenum">
              <a:rPr lang="en-GB" smtClean="0"/>
              <a:t>5</a:t>
            </a:fld>
            <a:endParaRPr lang="en-GB"/>
          </a:p>
        </p:txBody>
      </p:sp>
    </p:spTree>
    <p:extLst>
      <p:ext uri="{BB962C8B-B14F-4D97-AF65-F5344CB8AC3E}">
        <p14:creationId xmlns:p14="http://schemas.microsoft.com/office/powerpoint/2010/main" val="133278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C00000">
                    <a:alpha val="80000"/>
                  </a:srgbClr>
                </a:solidFill>
              </a:rPr>
              <a:t>Jot down on post-its what skills were used to tackle this activity (we will return to these later)</a:t>
            </a:r>
          </a:p>
          <a:p>
            <a:endParaRPr lang="en-GB" dirty="0"/>
          </a:p>
        </p:txBody>
      </p:sp>
      <p:sp>
        <p:nvSpPr>
          <p:cNvPr id="4" name="Slide Number Placeholder 3"/>
          <p:cNvSpPr>
            <a:spLocks noGrp="1"/>
          </p:cNvSpPr>
          <p:nvPr>
            <p:ph type="sldNum" sz="quarter" idx="5"/>
          </p:nvPr>
        </p:nvSpPr>
        <p:spPr/>
        <p:txBody>
          <a:bodyPr/>
          <a:lstStyle/>
          <a:p>
            <a:fld id="{D991E417-A3B1-4037-B39A-A9EE816432E2}" type="slidenum">
              <a:rPr lang="en-GB" smtClean="0"/>
              <a:t>6</a:t>
            </a:fld>
            <a:endParaRPr lang="en-GB"/>
          </a:p>
        </p:txBody>
      </p:sp>
    </p:spTree>
    <p:extLst>
      <p:ext uri="{BB962C8B-B14F-4D97-AF65-F5344CB8AC3E}">
        <p14:creationId xmlns:p14="http://schemas.microsoft.com/office/powerpoint/2010/main" val="3131644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337">
              <a:defRPr/>
            </a:pPr>
            <a:fld id="{D8D20F21-FA39-4D31-9231-8FDA28DA6526}" type="slidenum">
              <a:rPr lang="en-GB">
                <a:solidFill>
                  <a:prstClr val="black"/>
                </a:solidFill>
                <a:latin typeface="Calibri" panose="020F0502020204030204"/>
              </a:rPr>
              <a:pPr defTabSz="914337">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2936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oracy happens in your classroom – post it note.</a:t>
            </a:r>
          </a:p>
          <a:p>
            <a:r>
              <a:rPr lang="en-GB" dirty="0"/>
              <a:t>Now organise into the activities that are by chance / planned for</a:t>
            </a:r>
          </a:p>
        </p:txBody>
      </p:sp>
      <p:sp>
        <p:nvSpPr>
          <p:cNvPr id="4" name="Slide Number Placeholder 3"/>
          <p:cNvSpPr>
            <a:spLocks noGrp="1"/>
          </p:cNvSpPr>
          <p:nvPr>
            <p:ph type="sldNum" sz="quarter" idx="10"/>
          </p:nvPr>
        </p:nvSpPr>
        <p:spPr/>
        <p:txBody>
          <a:bodyPr/>
          <a:lstStyle/>
          <a:p>
            <a:fld id="{D8D20F21-FA39-4D31-9231-8FDA28DA6526}" type="slidenum">
              <a:rPr lang="en-GB" smtClean="0"/>
              <a:t>8</a:t>
            </a:fld>
            <a:endParaRPr lang="en-GB"/>
          </a:p>
        </p:txBody>
      </p:sp>
    </p:spTree>
    <p:extLst>
      <p:ext uri="{BB962C8B-B14F-4D97-AF65-F5344CB8AC3E}">
        <p14:creationId xmlns:p14="http://schemas.microsoft.com/office/powerpoint/2010/main" val="298665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Re-emphasise</a:t>
            </a:r>
            <a:r>
              <a:rPr lang="en-GB" baseline="0" dirty="0"/>
              <a:t> the link between learning </a:t>
            </a:r>
            <a:r>
              <a:rPr lang="en-GB" i="1" baseline="0" dirty="0"/>
              <a:t>to </a:t>
            </a:r>
            <a:r>
              <a:rPr lang="en-GB" i="0" baseline="0" dirty="0"/>
              <a:t>and </a:t>
            </a:r>
            <a:r>
              <a:rPr lang="en-GB" i="1" baseline="0" dirty="0"/>
              <a:t>through </a:t>
            </a:r>
            <a:r>
              <a:rPr lang="en-GB" i="0" baseline="0" dirty="0"/>
              <a:t>talk- to thrive in a dialogic classroom (learning </a:t>
            </a:r>
            <a:r>
              <a:rPr lang="en-GB" i="1" baseline="0" dirty="0"/>
              <a:t>through</a:t>
            </a:r>
            <a:r>
              <a:rPr lang="en-GB" i="0" baseline="0" dirty="0"/>
              <a:t> talk) you must also have the skills </a:t>
            </a:r>
            <a:r>
              <a:rPr lang="en-GB" i="1" baseline="0" dirty="0"/>
              <a:t>to </a:t>
            </a:r>
            <a:r>
              <a:rPr lang="en-GB" i="0" baseline="0" dirty="0"/>
              <a:t>talk- which is why we must teach </a:t>
            </a:r>
            <a:r>
              <a:rPr lang="en-GB" i="0" baseline="0" dirty="0" err="1"/>
              <a:t>oracy</a:t>
            </a:r>
            <a:r>
              <a:rPr lang="en-GB" i="0" baseline="0" dirty="0"/>
              <a:t>.</a:t>
            </a:r>
            <a:endParaRPr lang="en-GB" dirty="0"/>
          </a:p>
        </p:txBody>
      </p:sp>
      <p:sp>
        <p:nvSpPr>
          <p:cNvPr id="4" name="Slide Number Placeholder 3"/>
          <p:cNvSpPr>
            <a:spLocks noGrp="1"/>
          </p:cNvSpPr>
          <p:nvPr>
            <p:ph type="sldNum" sz="quarter" idx="10"/>
          </p:nvPr>
        </p:nvSpPr>
        <p:spPr/>
        <p:txBody>
          <a:bodyPr/>
          <a:lstStyle/>
          <a:p>
            <a:fld id="{618CD494-380C-4F71-A0EE-655DF5EC549D}" type="slidenum">
              <a:rPr lang="en-GB" smtClean="0"/>
              <a:t>11</a:t>
            </a:fld>
            <a:endParaRPr lang="en-GB"/>
          </a:p>
        </p:txBody>
      </p:sp>
    </p:spTree>
    <p:extLst>
      <p:ext uri="{BB962C8B-B14F-4D97-AF65-F5344CB8AC3E}">
        <p14:creationId xmlns:p14="http://schemas.microsoft.com/office/powerpoint/2010/main" val="215634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Organise into 2 sections – incidental &amp; taught</a:t>
            </a:r>
          </a:p>
          <a:p>
            <a:endParaRPr lang="en-GB" dirty="0"/>
          </a:p>
          <a:p>
            <a:r>
              <a:rPr lang="en-GB" dirty="0"/>
              <a:t>Will return to these for exploratory &amp; presentational activity</a:t>
            </a:r>
          </a:p>
        </p:txBody>
      </p:sp>
      <p:sp>
        <p:nvSpPr>
          <p:cNvPr id="4" name="Slide Number Placeholder 3"/>
          <p:cNvSpPr>
            <a:spLocks noGrp="1"/>
          </p:cNvSpPr>
          <p:nvPr>
            <p:ph type="sldNum" sz="quarter" idx="5"/>
          </p:nvPr>
        </p:nvSpPr>
        <p:spPr/>
        <p:txBody>
          <a:bodyPr/>
          <a:lstStyle/>
          <a:p>
            <a:fld id="{D991E417-A3B1-4037-B39A-A9EE816432E2}" type="slidenum">
              <a:rPr lang="en-GB" smtClean="0"/>
              <a:t>12</a:t>
            </a:fld>
            <a:endParaRPr lang="en-GB"/>
          </a:p>
        </p:txBody>
      </p:sp>
    </p:spTree>
    <p:extLst>
      <p:ext uri="{BB962C8B-B14F-4D97-AF65-F5344CB8AC3E}">
        <p14:creationId xmlns:p14="http://schemas.microsoft.com/office/powerpoint/2010/main" val="15248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CD494-380C-4F71-A0EE-655DF5EC549D}" type="slidenum">
              <a:rPr lang="en-GB" smtClean="0"/>
              <a:t>13</a:t>
            </a:fld>
            <a:endParaRPr lang="en-GB"/>
          </a:p>
        </p:txBody>
      </p:sp>
    </p:spTree>
    <p:extLst>
      <p:ext uri="{BB962C8B-B14F-4D97-AF65-F5344CB8AC3E}">
        <p14:creationId xmlns:p14="http://schemas.microsoft.com/office/powerpoint/2010/main" val="358400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C571-F025-48D7-900E-CEA2863737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F3FEF5-B5B3-4C9F-8504-36804590A4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FA1EDE-F455-461C-9131-E4E09DAB3BF8}"/>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5" name="Footer Placeholder 4">
            <a:extLst>
              <a:ext uri="{FF2B5EF4-FFF2-40B4-BE49-F238E27FC236}">
                <a16:creationId xmlns:a16="http://schemas.microsoft.com/office/drawing/2014/main" id="{3CD34DE3-DD24-47D3-8F30-F7A39EC478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CDE095-58A9-4760-B5DC-A3577EE5D37B}"/>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35882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DFF7-2069-4B67-9081-641547618A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DC540D-5CCB-46DA-91A2-8BF126E27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C5E1C7-B3A6-4BB9-9E5C-10361D638AC5}"/>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5" name="Footer Placeholder 4">
            <a:extLst>
              <a:ext uri="{FF2B5EF4-FFF2-40B4-BE49-F238E27FC236}">
                <a16:creationId xmlns:a16="http://schemas.microsoft.com/office/drawing/2014/main" id="{AD0100A6-92F0-4F8A-9128-EFC17E6891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F7159-AFE0-44E0-9234-B9512EE8A1F0}"/>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25713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D69995-04F4-4909-A3F2-423481E759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D31782-3CB4-4FEF-9B10-0304884280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79553-0B44-4967-A3BB-20D67A3F25FD}"/>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5" name="Footer Placeholder 4">
            <a:extLst>
              <a:ext uri="{FF2B5EF4-FFF2-40B4-BE49-F238E27FC236}">
                <a16:creationId xmlns:a16="http://schemas.microsoft.com/office/drawing/2014/main" id="{6B3E1884-0745-4760-A005-184F6FAFFF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925266-C969-480F-9E06-A9FE88189A03}"/>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270235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427806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24B1-9A0D-496F-B6F9-74AE27BB13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09CD4F-8DC4-4A0F-9C2B-DF99CFA36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F42AE0-1A0A-4B1A-9E58-0FF37401072E}"/>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5" name="Footer Placeholder 4">
            <a:extLst>
              <a:ext uri="{FF2B5EF4-FFF2-40B4-BE49-F238E27FC236}">
                <a16:creationId xmlns:a16="http://schemas.microsoft.com/office/drawing/2014/main" id="{145E9A19-D184-47B3-9D9C-0F748C9945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19210-4FC3-4284-870F-DEC2F9724D69}"/>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329635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A0D4-0174-4864-9033-E72FD213E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583517-1755-4679-B96B-D3AE633F3F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C87994-DF62-4674-8B0D-4E053268CE0B}"/>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5" name="Footer Placeholder 4">
            <a:extLst>
              <a:ext uri="{FF2B5EF4-FFF2-40B4-BE49-F238E27FC236}">
                <a16:creationId xmlns:a16="http://schemas.microsoft.com/office/drawing/2014/main" id="{D69A608B-CA1A-44EB-A5EF-622CE6C149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CC65B3-2CB6-48B3-8582-FADF68977E69}"/>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94967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36C9-A763-462B-BB22-9749E186B1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A113A-B51C-4ADA-941E-4B4403B836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039874-4B1F-4E47-B81A-B04B4DFD55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6D9DAB-1E21-440F-8771-889DD5D32820}"/>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6" name="Footer Placeholder 5">
            <a:extLst>
              <a:ext uri="{FF2B5EF4-FFF2-40B4-BE49-F238E27FC236}">
                <a16:creationId xmlns:a16="http://schemas.microsoft.com/office/drawing/2014/main" id="{F1BFC063-D632-4EA0-AE2E-8B9B221A5B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3B6E58-101D-404A-A115-9FD3CFD46A00}"/>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317449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0345-AAB4-4201-8B32-999A9AB441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214CA2-5EF5-4256-817B-C337ED4E81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D5A3A-99A4-455A-9271-51429648F2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410483-D733-4B11-9FE6-AEB1B8E28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4DA705-2355-4BB6-9CF2-D5D897E625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251A2F-A53D-48C0-9434-3A76C3100F24}"/>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8" name="Footer Placeholder 7">
            <a:extLst>
              <a:ext uri="{FF2B5EF4-FFF2-40B4-BE49-F238E27FC236}">
                <a16:creationId xmlns:a16="http://schemas.microsoft.com/office/drawing/2014/main" id="{7A77195E-7611-4865-AF99-D68B8DB821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260109-8DE5-4EFE-B589-63B783D80B53}"/>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168031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EC0B-55CF-4E31-805F-AE4FE54359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011B60-B0E5-4F98-886E-C1A107708C54}"/>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4" name="Footer Placeholder 3">
            <a:extLst>
              <a:ext uri="{FF2B5EF4-FFF2-40B4-BE49-F238E27FC236}">
                <a16:creationId xmlns:a16="http://schemas.microsoft.com/office/drawing/2014/main" id="{D52FBB79-6335-4CB4-B848-8EDE851CE6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3BE758-3444-4F42-BBDE-429AF0EB938F}"/>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426371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265B0-1C33-4986-A003-16851FD7434A}"/>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3" name="Footer Placeholder 2">
            <a:extLst>
              <a:ext uri="{FF2B5EF4-FFF2-40B4-BE49-F238E27FC236}">
                <a16:creationId xmlns:a16="http://schemas.microsoft.com/office/drawing/2014/main" id="{C617664B-9ED7-4885-8558-9F5E4A43FA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18D42E-40B0-40BA-A00B-61461E21DB1A}"/>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263357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CCA3-611E-45C3-A6B2-729548784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651910-F230-437D-AC17-CB4FDB543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D201DB-4790-48BE-893A-2420B4BD9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97581-4D77-40A5-9407-F3AC42520936}"/>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6" name="Footer Placeholder 5">
            <a:extLst>
              <a:ext uri="{FF2B5EF4-FFF2-40B4-BE49-F238E27FC236}">
                <a16:creationId xmlns:a16="http://schemas.microsoft.com/office/drawing/2014/main" id="{A9F61993-8BD8-4679-B28D-9B377267E0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C1BC95-A725-4F18-9227-D2B6BC459266}"/>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423217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9200-BB49-4913-99DD-5CE6BA1D8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0D6C15-0EDF-4B23-8906-BAF323E01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849A8D-E9A7-463C-AE12-9EBFE5DA7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F227C-439F-454D-8341-36EE375AA3AF}"/>
              </a:ext>
            </a:extLst>
          </p:cNvPr>
          <p:cNvSpPr>
            <a:spLocks noGrp="1"/>
          </p:cNvSpPr>
          <p:nvPr>
            <p:ph type="dt" sz="half" idx="10"/>
          </p:nvPr>
        </p:nvSpPr>
        <p:spPr/>
        <p:txBody>
          <a:bodyPr/>
          <a:lstStyle/>
          <a:p>
            <a:fld id="{EB84A715-9747-4BFD-B18A-3B866D80F875}" type="datetimeFigureOut">
              <a:rPr lang="en-GB" smtClean="0"/>
              <a:t>14/11/2023</a:t>
            </a:fld>
            <a:endParaRPr lang="en-GB"/>
          </a:p>
        </p:txBody>
      </p:sp>
      <p:sp>
        <p:nvSpPr>
          <p:cNvPr id="6" name="Footer Placeholder 5">
            <a:extLst>
              <a:ext uri="{FF2B5EF4-FFF2-40B4-BE49-F238E27FC236}">
                <a16:creationId xmlns:a16="http://schemas.microsoft.com/office/drawing/2014/main" id="{1C9EFECA-571F-4F11-86F5-93D71179AA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A78D8-A977-4559-949A-CB5DB6552811}"/>
              </a:ext>
            </a:extLst>
          </p:cNvPr>
          <p:cNvSpPr>
            <a:spLocks noGrp="1"/>
          </p:cNvSpPr>
          <p:nvPr>
            <p:ph type="sldNum" sz="quarter" idx="12"/>
          </p:nvPr>
        </p:nvSpPr>
        <p:spPr/>
        <p:txBody>
          <a:bodyPr/>
          <a:lstStyle/>
          <a:p>
            <a:fld id="{8950515A-02B7-4B06-9656-A85E51BFAB41}" type="slidenum">
              <a:rPr lang="en-GB" smtClean="0"/>
              <a:t>‹#›</a:t>
            </a:fld>
            <a:endParaRPr lang="en-GB"/>
          </a:p>
        </p:txBody>
      </p:sp>
    </p:spTree>
    <p:extLst>
      <p:ext uri="{BB962C8B-B14F-4D97-AF65-F5344CB8AC3E}">
        <p14:creationId xmlns:p14="http://schemas.microsoft.com/office/powerpoint/2010/main" val="332523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CFC87A-9DAB-4DAF-90A8-19EEE55AB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88F377-D2C6-44B5-88E1-84CE6CA72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A780B4-E798-49DC-BCB0-5DAF747D9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4A715-9747-4BFD-B18A-3B866D80F875}" type="datetimeFigureOut">
              <a:rPr lang="en-GB" smtClean="0"/>
              <a:t>14/11/2023</a:t>
            </a:fld>
            <a:endParaRPr lang="en-GB"/>
          </a:p>
        </p:txBody>
      </p:sp>
      <p:sp>
        <p:nvSpPr>
          <p:cNvPr id="5" name="Footer Placeholder 4">
            <a:extLst>
              <a:ext uri="{FF2B5EF4-FFF2-40B4-BE49-F238E27FC236}">
                <a16:creationId xmlns:a16="http://schemas.microsoft.com/office/drawing/2014/main" id="{429EAC46-FE9D-4CBA-966F-5202EF251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328D31-5C6F-41E1-BE9F-BB5C459F3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0515A-02B7-4B06-9656-A85E51BFAB41}" type="slidenum">
              <a:rPr lang="en-GB" smtClean="0"/>
              <a:t>‹#›</a:t>
            </a:fld>
            <a:endParaRPr lang="en-GB"/>
          </a:p>
        </p:txBody>
      </p:sp>
    </p:spTree>
    <p:extLst>
      <p:ext uri="{BB962C8B-B14F-4D97-AF65-F5344CB8AC3E}">
        <p14:creationId xmlns:p14="http://schemas.microsoft.com/office/powerpoint/2010/main" val="3223235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curriculum-research-review-series-englis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illustrations/postit-memo-post-it-notes-memory-197518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vzXeg-sdC4o" TargetMode="External"/><Relationship Id="rId2" Type="http://schemas.openxmlformats.org/officeDocument/2006/relationships/hyperlink" Target="https://www.google.co.uk/url?sa=t&amp;rct=j&amp;q=&amp;esrc=s&amp;source=web&amp;cd=&amp;cad=rja&amp;uact=8&amp;ved=2ahUKEwiNoqaigsX8AhWrQkEAHcu3CzoQtwJ6BAgKEAI&amp;url=https%3A%2F%2Fwww.youtube.com%2Fwatch%3Fv%3DSoC8czSM8jQ&amp;usg=AOvVaw1UErAqpXQ7h5KG9ccI0L5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Articulate!" TargetMode="Externa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leehaywood/7141489175" TargetMode="Externa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en/view-image.php?image=207522&amp;picture=counting-kids"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hyperlink" Target="http://gis.stackexchange.com/questions/94150/how-to-get-a-classical-globe-projection" TargetMode="External"/><Relationship Id="rId5" Type="http://schemas.openxmlformats.org/officeDocument/2006/relationships/image" Target="../media/image29.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journalistsresource.org/education/early-childhood-care-education-united-states-research-roundup/" TargetMode="External"/><Relationship Id="rId3" Type="http://schemas.openxmlformats.org/officeDocument/2006/relationships/image" Target="../media/image5.png"/><Relationship Id="rId7" Type="http://schemas.openxmlformats.org/officeDocument/2006/relationships/image" Target="../media/image7.jpg"/><Relationship Id="rId12" Type="http://schemas.openxmlformats.org/officeDocument/2006/relationships/hyperlink" Target="https://creativecommons.org/licenses/by-nc-sa/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11" Type="http://schemas.openxmlformats.org/officeDocument/2006/relationships/hyperlink" Target="https://bestplacesofinterest.com/5-things-know-visiting-thailand/" TargetMode="External"/><Relationship Id="rId5" Type="http://schemas.openxmlformats.org/officeDocument/2006/relationships/hyperlink" Target="https://courses.lumenlearning.com/suny-ccc-spch-1080-1/chapter/chapter-5-categories-of-audience-analysis/" TargetMode="External"/><Relationship Id="rId10" Type="http://schemas.openxmlformats.org/officeDocument/2006/relationships/image" Target="../media/image8.jpg"/><Relationship Id="rId4" Type="http://schemas.openxmlformats.org/officeDocument/2006/relationships/image" Target="../media/image6.jpg"/><Relationship Id="rId9"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reesvg.org/nine-of-diamonds-funky-playing-card-vector-clip-ar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publications/curriculum-research-review-series-englis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240" t="7215" r="-6" b="15187"/>
          <a:stretch/>
        </p:blipFill>
        <p:spPr>
          <a:xfrm>
            <a:off x="0" y="1"/>
            <a:ext cx="12227442" cy="6858000"/>
          </a:xfrm>
          <a:prstGeom prst="rect">
            <a:avLst/>
          </a:prstGeom>
        </p:spPr>
      </p:pic>
      <p:sp>
        <p:nvSpPr>
          <p:cNvPr id="9" name="Rectangle 8"/>
          <p:cNvSpPr/>
          <p:nvPr/>
        </p:nvSpPr>
        <p:spPr>
          <a:xfrm>
            <a:off x="0" y="2"/>
            <a:ext cx="12227442" cy="6857999"/>
          </a:xfrm>
          <a:prstGeom prst="rect">
            <a:avLst/>
          </a:prstGeom>
          <a:solidFill>
            <a:srgbClr val="D0617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ubtitle 2"/>
          <p:cNvSpPr txBox="1">
            <a:spLocks/>
          </p:cNvSpPr>
          <p:nvPr/>
        </p:nvSpPr>
        <p:spPr>
          <a:xfrm>
            <a:off x="490889" y="5942957"/>
            <a:ext cx="10444434" cy="450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ea typeface="Century Gothic" charset="0"/>
                <a:cs typeface="Century Gothic" charset="0"/>
              </a:rPr>
              <a:t>Course lead: Hannah Cooper</a:t>
            </a:r>
          </a:p>
        </p:txBody>
      </p:sp>
      <p:cxnSp>
        <p:nvCxnSpPr>
          <p:cNvPr id="17" name="Straight Connector 16"/>
          <p:cNvCxnSpPr/>
          <p:nvPr/>
        </p:nvCxnSpPr>
        <p:spPr>
          <a:xfrm>
            <a:off x="587141" y="5553157"/>
            <a:ext cx="85472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9" y="436474"/>
            <a:ext cx="3718882" cy="377985"/>
          </a:xfrm>
          <a:prstGeom prst="rect">
            <a:avLst/>
          </a:prstGeom>
        </p:spPr>
      </p:pic>
      <p:pic>
        <p:nvPicPr>
          <p:cNvPr id="8" name="Google Shape;60;p13" descr="Logo, icon&#10;&#10;Description automatically generated">
            <a:extLst>
              <a:ext uri="{FF2B5EF4-FFF2-40B4-BE49-F238E27FC236}">
                <a16:creationId xmlns:a16="http://schemas.microsoft.com/office/drawing/2014/main" id="{2B2EE7A0-ECFE-48BD-9BC8-071524AAB6D3}"/>
              </a:ext>
            </a:extLst>
          </p:cNvPr>
          <p:cNvPicPr preferRelativeResize="0"/>
          <p:nvPr/>
        </p:nvPicPr>
        <p:blipFill rotWithShape="1">
          <a:blip r:embed="rId4"/>
          <a:srcRect l="6859" r="6241" b="-1"/>
          <a:stretch/>
        </p:blipFill>
        <p:spPr>
          <a:xfrm>
            <a:off x="7829830" y="625466"/>
            <a:ext cx="4362170" cy="335138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sp>
        <p:nvSpPr>
          <p:cNvPr id="4" name="TextBox 3">
            <a:extLst>
              <a:ext uri="{FF2B5EF4-FFF2-40B4-BE49-F238E27FC236}">
                <a16:creationId xmlns:a16="http://schemas.microsoft.com/office/drawing/2014/main" id="{840DE576-A7BD-45F5-B2E5-7F944F757DF2}"/>
              </a:ext>
            </a:extLst>
          </p:cNvPr>
          <p:cNvSpPr txBox="1"/>
          <p:nvPr/>
        </p:nvSpPr>
        <p:spPr>
          <a:xfrm>
            <a:off x="643289" y="4599050"/>
            <a:ext cx="6712333" cy="523220"/>
          </a:xfrm>
          <a:prstGeom prst="rect">
            <a:avLst/>
          </a:prstGeom>
          <a:noFill/>
        </p:spPr>
        <p:txBody>
          <a:bodyPr wrap="square" rtlCol="0">
            <a:spAutoFit/>
          </a:bodyPr>
          <a:lstStyle/>
          <a:p>
            <a:r>
              <a:rPr lang="en-GB" sz="2800" dirty="0">
                <a:solidFill>
                  <a:schemeClr val="bg1"/>
                </a:solidFill>
              </a:rPr>
              <a:t>Introduction to Oracy</a:t>
            </a:r>
          </a:p>
        </p:txBody>
      </p:sp>
      <p:pic>
        <p:nvPicPr>
          <p:cNvPr id="10" name="Picture 9">
            <a:extLst>
              <a:ext uri="{FF2B5EF4-FFF2-40B4-BE49-F238E27FC236}">
                <a16:creationId xmlns:a16="http://schemas.microsoft.com/office/drawing/2014/main" id="{AF4551C5-8ADA-4577-937D-17DB347F9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3760" y="4452975"/>
            <a:ext cx="2258253" cy="2258253"/>
          </a:xfrm>
          <a:prstGeom prst="rect">
            <a:avLst/>
          </a:prstGeom>
        </p:spPr>
      </p:pic>
      <p:sp>
        <p:nvSpPr>
          <p:cNvPr id="2" name="TextBox 1">
            <a:extLst>
              <a:ext uri="{FF2B5EF4-FFF2-40B4-BE49-F238E27FC236}">
                <a16:creationId xmlns:a16="http://schemas.microsoft.com/office/drawing/2014/main" id="{529EA555-21F4-462F-A6BB-A293B0172A5F}"/>
              </a:ext>
            </a:extLst>
          </p:cNvPr>
          <p:cNvSpPr txBox="1"/>
          <p:nvPr/>
        </p:nvSpPr>
        <p:spPr>
          <a:xfrm>
            <a:off x="755374" y="1736035"/>
            <a:ext cx="4757529" cy="2585323"/>
          </a:xfrm>
          <a:prstGeom prst="rect">
            <a:avLst/>
          </a:prstGeom>
          <a:noFill/>
        </p:spPr>
        <p:txBody>
          <a:bodyPr wrap="square" rtlCol="0">
            <a:spAutoFit/>
          </a:bodyPr>
          <a:lstStyle/>
          <a:p>
            <a:pPr algn="r"/>
            <a:r>
              <a:rPr lang="en-GB" sz="2400" i="1" dirty="0">
                <a:latin typeface="Arial" panose="020B0604020202020204" pitchFamily="34" charset="0"/>
                <a:cs typeface="Arial" panose="020B0604020202020204" pitchFamily="34" charset="0"/>
              </a:rPr>
              <a:t>“[Talk is] the most powerful tool of communication in the classroom and it’s fundamentally central to the acts of teaching and learning”</a:t>
            </a:r>
          </a:p>
          <a:p>
            <a:pPr algn="r"/>
            <a:endParaRPr lang="en-GB" sz="2400" i="1" dirty="0">
              <a:latin typeface="Arial" panose="020B0604020202020204" pitchFamily="34" charset="0"/>
              <a:cs typeface="Arial" panose="020B0604020202020204" pitchFamily="34" charset="0"/>
            </a:endParaRPr>
          </a:p>
          <a:p>
            <a:pPr algn="r"/>
            <a:r>
              <a:rPr lang="en-GB" sz="2400" i="1" dirty="0">
                <a:latin typeface="Arial" panose="020B0604020202020204" pitchFamily="34" charset="0"/>
                <a:cs typeface="Arial" panose="020B0604020202020204" pitchFamily="34" charset="0"/>
              </a:rPr>
              <a:t>-Professor Frank Hardman</a:t>
            </a:r>
          </a:p>
          <a:p>
            <a:endParaRPr lang="en-GB" dirty="0"/>
          </a:p>
        </p:txBody>
      </p:sp>
    </p:spTree>
    <p:extLst>
      <p:ext uri="{BB962C8B-B14F-4D97-AF65-F5344CB8AC3E}">
        <p14:creationId xmlns:p14="http://schemas.microsoft.com/office/powerpoint/2010/main" val="161697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AADD-A990-4E91-96ED-CE9D18208A95}"/>
              </a:ext>
            </a:extLst>
          </p:cNvPr>
          <p:cNvSpPr>
            <a:spLocks noGrp="1"/>
          </p:cNvSpPr>
          <p:nvPr>
            <p:ph type="title"/>
          </p:nvPr>
        </p:nvSpPr>
        <p:spPr/>
        <p:txBody>
          <a:bodyPr>
            <a:noAutofit/>
          </a:bodyPr>
          <a:lstStyle/>
          <a:p>
            <a:r>
              <a:rPr lang="en-GB" sz="2800" b="1" dirty="0"/>
              <a:t>OFSTED English Review</a:t>
            </a:r>
            <a:br>
              <a:rPr lang="en-GB" sz="2000" dirty="0"/>
            </a:br>
            <a:r>
              <a:rPr lang="en-GB" sz="2000" dirty="0">
                <a:hlinkClick r:id="rId2"/>
              </a:rPr>
              <a:t>https://www.gov.uk/government/publications/curriculum-research-review-series-english</a:t>
            </a:r>
            <a:r>
              <a:rPr lang="en-GB" sz="2000" dirty="0"/>
              <a:t> </a:t>
            </a:r>
          </a:p>
        </p:txBody>
      </p:sp>
      <p:sp>
        <p:nvSpPr>
          <p:cNvPr id="3" name="Content Placeholder 2">
            <a:extLst>
              <a:ext uri="{FF2B5EF4-FFF2-40B4-BE49-F238E27FC236}">
                <a16:creationId xmlns:a16="http://schemas.microsoft.com/office/drawing/2014/main" id="{3690D2F8-93F5-484F-9E0B-28B929614B6A}"/>
              </a:ext>
            </a:extLst>
          </p:cNvPr>
          <p:cNvSpPr>
            <a:spLocks noGrp="1"/>
          </p:cNvSpPr>
          <p:nvPr>
            <p:ph idx="1"/>
          </p:nvPr>
        </p:nvSpPr>
        <p:spPr/>
        <p:txBody>
          <a:bodyPr>
            <a:normAutofit/>
          </a:bodyPr>
          <a:lstStyle/>
          <a:p>
            <a:pPr marL="0" indent="0">
              <a:buNone/>
            </a:pPr>
            <a:r>
              <a:rPr lang="en-GB" b="0" i="1" dirty="0">
                <a:solidFill>
                  <a:srgbClr val="0B0C0C"/>
                </a:solidFill>
                <a:effectLst/>
                <a:latin typeface="GDS Transport"/>
              </a:rPr>
              <a:t>‘There is a risk that planning for English teaching ends up focusing on using modalities (pedagogy) at the expense of identifying the foundational knowledge of language that pupils need for comprehension or communication in whatever modality they are using.’</a:t>
            </a:r>
          </a:p>
          <a:p>
            <a:pPr marL="0" indent="0" algn="ctr">
              <a:buNone/>
            </a:pPr>
            <a:r>
              <a:rPr lang="en-GB" b="1" i="1" dirty="0">
                <a:solidFill>
                  <a:srgbClr val="FF0000"/>
                </a:solidFill>
                <a:latin typeface="GDS Transport"/>
              </a:rPr>
              <a:t>The exact case for learning to talk and Learning through talk</a:t>
            </a:r>
            <a:endParaRPr lang="en-GB" b="1" i="1" dirty="0">
              <a:solidFill>
                <a:srgbClr val="FF0000"/>
              </a:solidFill>
            </a:endParaRPr>
          </a:p>
        </p:txBody>
      </p:sp>
    </p:spTree>
    <p:extLst>
      <p:ext uri="{BB962C8B-B14F-4D97-AF65-F5344CB8AC3E}">
        <p14:creationId xmlns:p14="http://schemas.microsoft.com/office/powerpoint/2010/main" val="204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8113" t="25848" r="21767" b="21634"/>
          <a:stretch/>
        </p:blipFill>
        <p:spPr>
          <a:xfrm>
            <a:off x="860710" y="693182"/>
            <a:ext cx="10770373" cy="52923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6879" y="5291010"/>
            <a:ext cx="1389025" cy="1389025"/>
          </a:xfrm>
          <a:prstGeom prst="rect">
            <a:avLst/>
          </a:prstGeom>
        </p:spPr>
      </p:pic>
      <p:sp>
        <p:nvSpPr>
          <p:cNvPr id="2" name="TextBox 1">
            <a:extLst>
              <a:ext uri="{FF2B5EF4-FFF2-40B4-BE49-F238E27FC236}">
                <a16:creationId xmlns:a16="http://schemas.microsoft.com/office/drawing/2014/main" id="{EAFC7A6C-FB4B-414C-A629-2750941B790B}"/>
              </a:ext>
            </a:extLst>
          </p:cNvPr>
          <p:cNvSpPr txBox="1"/>
          <p:nvPr/>
        </p:nvSpPr>
        <p:spPr>
          <a:xfrm>
            <a:off x="1173480" y="6217920"/>
            <a:ext cx="7650480" cy="461665"/>
          </a:xfrm>
          <a:prstGeom prst="rect">
            <a:avLst/>
          </a:prstGeom>
          <a:noFill/>
        </p:spPr>
        <p:txBody>
          <a:bodyPr wrap="square" rtlCol="0">
            <a:spAutoFit/>
          </a:bodyPr>
          <a:lstStyle/>
          <a:p>
            <a:pPr algn="ctr"/>
            <a:r>
              <a:rPr lang="en-GB" sz="2400" b="1" i="1" dirty="0">
                <a:solidFill>
                  <a:srgbClr val="C00000"/>
                </a:solidFill>
              </a:rPr>
              <a:t>What does this mean for teachers?</a:t>
            </a:r>
          </a:p>
        </p:txBody>
      </p:sp>
    </p:spTree>
    <p:extLst>
      <p:ext uri="{BB962C8B-B14F-4D97-AF65-F5344CB8AC3E}">
        <p14:creationId xmlns:p14="http://schemas.microsoft.com/office/powerpoint/2010/main" val="225349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E5231-FA55-4B14-8D34-59F2A2F4BD31}"/>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kern="1200" dirty="0">
                <a:solidFill>
                  <a:schemeClr val="tx1"/>
                </a:solidFill>
                <a:latin typeface="+mj-lt"/>
                <a:ea typeface="+mj-ea"/>
                <a:cs typeface="+mj-cs"/>
              </a:rPr>
              <a:t>What Speaking &amp; Listening happens in your classroom?</a:t>
            </a:r>
          </a:p>
        </p:txBody>
      </p:sp>
      <p:sp>
        <p:nvSpPr>
          <p:cNvPr id="3" name="Content Placeholder 2">
            <a:extLst>
              <a:ext uri="{FF2B5EF4-FFF2-40B4-BE49-F238E27FC236}">
                <a16:creationId xmlns:a16="http://schemas.microsoft.com/office/drawing/2014/main" id="{C05AB25D-DFD1-43A0-8465-B89E3D908818}"/>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kern="1200" dirty="0">
                <a:solidFill>
                  <a:schemeClr val="tx1"/>
                </a:solidFill>
                <a:latin typeface="+mn-lt"/>
                <a:ea typeface="+mn-ea"/>
                <a:cs typeface="+mn-cs"/>
              </a:rPr>
              <a:t>Post-it</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olorful cubes&#10;&#10;Description automatically generated with medium confidence">
            <a:extLst>
              <a:ext uri="{FF2B5EF4-FFF2-40B4-BE49-F238E27FC236}">
                <a16:creationId xmlns:a16="http://schemas.microsoft.com/office/drawing/2014/main" id="{7D02744B-0613-4783-8A53-35960F0DBB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7448" y="2633472"/>
            <a:ext cx="10174055" cy="3586353"/>
          </a:xfrm>
          <a:prstGeom prst="rect">
            <a:avLst/>
          </a:prstGeom>
        </p:spPr>
      </p:pic>
    </p:spTree>
    <p:extLst>
      <p:ext uri="{BB962C8B-B14F-4D97-AF65-F5344CB8AC3E}">
        <p14:creationId xmlns:p14="http://schemas.microsoft.com/office/powerpoint/2010/main" val="387133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9789"/>
            <a:ext cx="8862610" cy="6238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Arial" panose="020B0604020202020204" pitchFamily="34" charset="0"/>
                <a:ea typeface="Microsoft Sans Serif" charset="0"/>
                <a:cs typeface="Arial" panose="020B0604020202020204" pitchFamily="34" charset="0"/>
              </a:rPr>
              <a:t>Exploratory talk vs Presentational talk</a:t>
            </a:r>
            <a:endParaRPr lang="en-GB" sz="2800" dirty="0">
              <a:latin typeface="Arial" panose="020B0604020202020204" pitchFamily="34" charset="0"/>
              <a:cs typeface="Arial" panose="020B0604020202020204" pitchFamily="34" charset="0"/>
            </a:endParaRPr>
          </a:p>
        </p:txBody>
      </p:sp>
      <p:sp>
        <p:nvSpPr>
          <p:cNvPr id="2" name="Rectangle 1"/>
          <p:cNvSpPr/>
          <p:nvPr/>
        </p:nvSpPr>
        <p:spPr>
          <a:xfrm>
            <a:off x="452388" y="1588167"/>
            <a:ext cx="5467149" cy="4841508"/>
          </a:xfrm>
          <a:prstGeom prst="rect">
            <a:avLst/>
          </a:prstGeom>
          <a:noFill/>
          <a:ln w="38100">
            <a:solidFill>
              <a:srgbClr val="90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7030A0"/>
                </a:solidFill>
              </a:ln>
            </a:endParaRPr>
          </a:p>
        </p:txBody>
      </p:sp>
      <p:sp>
        <p:nvSpPr>
          <p:cNvPr id="10" name="Rectangle 9"/>
          <p:cNvSpPr/>
          <p:nvPr/>
        </p:nvSpPr>
        <p:spPr>
          <a:xfrm>
            <a:off x="6235567" y="1588167"/>
            <a:ext cx="5467149" cy="4841508"/>
          </a:xfrm>
          <a:prstGeom prst="rect">
            <a:avLst/>
          </a:prstGeom>
          <a:noFill/>
          <a:ln w="38100">
            <a:solidFill>
              <a:srgbClr val="90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7030A0"/>
                </a:solidFill>
              </a:ln>
            </a:endParaRPr>
          </a:p>
        </p:txBody>
      </p:sp>
      <p:sp>
        <p:nvSpPr>
          <p:cNvPr id="3" name="TextBox 2"/>
          <p:cNvSpPr txBox="1"/>
          <p:nvPr/>
        </p:nvSpPr>
        <p:spPr>
          <a:xfrm>
            <a:off x="637998" y="1927726"/>
            <a:ext cx="5117910" cy="3816429"/>
          </a:xfrm>
          <a:prstGeom prst="rect">
            <a:avLst/>
          </a:prstGeom>
          <a:noFill/>
        </p:spPr>
        <p:txBody>
          <a:bodyPr wrap="square" rtlCol="0">
            <a:spAutoFit/>
          </a:bodyPr>
          <a:lstStyle/>
          <a:p>
            <a:r>
              <a:rPr lang="en-GB" sz="2200" b="1" dirty="0">
                <a:latin typeface="Gill Sans MT" panose="020B0502020104020203" pitchFamily="34" charset="0"/>
              </a:rPr>
              <a:t>Exploratory talk</a:t>
            </a:r>
          </a:p>
          <a:p>
            <a:endParaRPr lang="en-GB" sz="2200" b="1" dirty="0">
              <a:latin typeface="Gill Sans MT" panose="020B0502020104020203" pitchFamily="34" charset="0"/>
            </a:endParaRPr>
          </a:p>
          <a:p>
            <a:r>
              <a:rPr lang="en-GB" sz="2200" dirty="0">
                <a:latin typeface="Gill Sans MT" panose="020B0502020104020203" pitchFamily="34" charset="0"/>
              </a:rPr>
              <a:t>‘exploratory talk which is typical of the early stages of approaching new ideas […]Exploratory talk is hesitant and incomplete because it enables the speaker to try out ideas, to hear how they sound, to see what others make of them, to arrange information and ideas into different patterns.’</a:t>
            </a:r>
          </a:p>
          <a:p>
            <a:endParaRPr lang="en-GB" sz="2200" dirty="0">
              <a:latin typeface="Gill Sans MT" panose="020B0502020104020203" pitchFamily="34" charset="0"/>
            </a:endParaRPr>
          </a:p>
        </p:txBody>
      </p:sp>
      <p:sp>
        <p:nvSpPr>
          <p:cNvPr id="11" name="TextBox 10"/>
          <p:cNvSpPr txBox="1"/>
          <p:nvPr/>
        </p:nvSpPr>
        <p:spPr>
          <a:xfrm>
            <a:off x="6303655" y="1918557"/>
            <a:ext cx="5117910" cy="4832092"/>
          </a:xfrm>
          <a:prstGeom prst="rect">
            <a:avLst/>
          </a:prstGeom>
          <a:noFill/>
        </p:spPr>
        <p:txBody>
          <a:bodyPr wrap="square" rtlCol="0">
            <a:spAutoFit/>
          </a:bodyPr>
          <a:lstStyle/>
          <a:p>
            <a:r>
              <a:rPr lang="en-GB" sz="2200" b="1" dirty="0">
                <a:latin typeface="Gill Sans MT" panose="020B0502020104020203" pitchFamily="34" charset="0"/>
              </a:rPr>
              <a:t>Presentational talk</a:t>
            </a:r>
          </a:p>
          <a:p>
            <a:endParaRPr lang="en-GB" sz="2200" b="1" dirty="0">
              <a:latin typeface="Gill Sans MT" panose="020B0502020104020203" pitchFamily="34" charset="0"/>
            </a:endParaRPr>
          </a:p>
          <a:p>
            <a:r>
              <a:rPr lang="en-GB" sz="2200" dirty="0">
                <a:latin typeface="Gill Sans MT" panose="020B0502020104020203" pitchFamily="34" charset="0"/>
              </a:rPr>
              <a:t>‘The difference between the two functions of talk is that in presentational talk the speaker’s attention is primarily focused on adjusting the language, content and manner to the needs of an audience, and in exploratory talk the speaker is more concerned with sorting out his or her own thoughts.’</a:t>
            </a:r>
          </a:p>
          <a:p>
            <a:endParaRPr lang="en-GB" sz="2200" dirty="0">
              <a:latin typeface="Gill Sans MT" panose="020B0502020104020203" pitchFamily="34" charset="0"/>
            </a:endParaRPr>
          </a:p>
          <a:p>
            <a:r>
              <a:rPr lang="en-GB" sz="2200" dirty="0">
                <a:latin typeface="Gill Sans MT" panose="020B0502020104020203" pitchFamily="34" charset="0"/>
              </a:rPr>
              <a:t>Barnes, 1992</a:t>
            </a:r>
          </a:p>
          <a:p>
            <a:endParaRPr lang="en-GB" sz="2200" b="1" dirty="0">
              <a:latin typeface="Gill Sans MT" panose="020B0502020104020203" pitchFamily="34" charset="0"/>
            </a:endParaRPr>
          </a:p>
          <a:p>
            <a:endParaRPr lang="en-GB" sz="2200" dirty="0">
              <a:latin typeface="Gill Sans MT" panose="020B0502020104020203" pitchFamily="34" charset="0"/>
            </a:endParaRPr>
          </a:p>
        </p:txBody>
      </p:sp>
      <p:sp>
        <p:nvSpPr>
          <p:cNvPr id="9" name="Rectangle 8"/>
          <p:cNvSpPr/>
          <p:nvPr/>
        </p:nvSpPr>
        <p:spPr>
          <a:xfrm>
            <a:off x="0" y="845496"/>
            <a:ext cx="6143625" cy="114301"/>
          </a:xfrm>
          <a:prstGeom prst="rect">
            <a:avLst/>
          </a:prstGeom>
          <a:solidFill>
            <a:srgbClr val="9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03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847023" y="4485372"/>
            <a:ext cx="10530038" cy="19251"/>
          </a:xfrm>
          <a:prstGeom prst="straightConnector1">
            <a:avLst/>
          </a:prstGeom>
          <a:ln w="38100">
            <a:solidFill>
              <a:srgbClr val="B02E6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681" y="4572000"/>
            <a:ext cx="2339359" cy="1015663"/>
          </a:xfrm>
          <a:prstGeom prst="rect">
            <a:avLst/>
          </a:prstGeom>
          <a:noFill/>
        </p:spPr>
        <p:txBody>
          <a:bodyPr wrap="none" rtlCol="0">
            <a:spAutoFit/>
          </a:bodyPr>
          <a:lstStyle/>
          <a:p>
            <a:pPr algn="ctr"/>
            <a:r>
              <a:rPr lang="en-GB" sz="3000" b="1" dirty="0">
                <a:solidFill>
                  <a:srgbClr val="36C2C4"/>
                </a:solidFill>
                <a:latin typeface="Gill Sans MT" panose="020B0502020104020203" pitchFamily="34" charset="0"/>
              </a:rPr>
              <a:t>Exploratory</a:t>
            </a:r>
          </a:p>
          <a:p>
            <a:pPr algn="ctr"/>
            <a:r>
              <a:rPr lang="en-GB" sz="3000" b="1" dirty="0">
                <a:solidFill>
                  <a:srgbClr val="36C2C4"/>
                </a:solidFill>
                <a:latin typeface="Gill Sans MT" panose="020B0502020104020203" pitchFamily="34" charset="0"/>
              </a:rPr>
              <a:t>talk</a:t>
            </a:r>
          </a:p>
        </p:txBody>
      </p:sp>
      <p:sp>
        <p:nvSpPr>
          <p:cNvPr id="7" name="TextBox 6"/>
          <p:cNvSpPr txBox="1"/>
          <p:nvPr/>
        </p:nvSpPr>
        <p:spPr>
          <a:xfrm>
            <a:off x="9255355" y="4647398"/>
            <a:ext cx="2793072" cy="1015663"/>
          </a:xfrm>
          <a:prstGeom prst="rect">
            <a:avLst/>
          </a:prstGeom>
          <a:noFill/>
        </p:spPr>
        <p:txBody>
          <a:bodyPr wrap="none" rtlCol="0">
            <a:spAutoFit/>
          </a:bodyPr>
          <a:lstStyle/>
          <a:p>
            <a:pPr algn="ctr"/>
            <a:r>
              <a:rPr lang="en-GB" sz="3000" b="1" dirty="0">
                <a:solidFill>
                  <a:srgbClr val="36C2C4"/>
                </a:solidFill>
                <a:latin typeface="Gill Sans MT" panose="020B0502020104020203" pitchFamily="34" charset="0"/>
              </a:rPr>
              <a:t>Presentational</a:t>
            </a:r>
          </a:p>
          <a:p>
            <a:pPr algn="ctr"/>
            <a:r>
              <a:rPr lang="en-GB" sz="3000" b="1" dirty="0">
                <a:solidFill>
                  <a:srgbClr val="36C2C4"/>
                </a:solidFill>
                <a:latin typeface="Gill Sans MT" panose="020B0502020104020203" pitchFamily="34" charset="0"/>
              </a:rPr>
              <a:t>talk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121" y="3003082"/>
            <a:ext cx="1752200" cy="116813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89" y="3003081"/>
            <a:ext cx="1752200" cy="1168133"/>
          </a:xfrm>
          <a:prstGeom prst="rect">
            <a:avLst/>
          </a:prstGeom>
        </p:spPr>
      </p:pic>
      <p:sp>
        <p:nvSpPr>
          <p:cNvPr id="10" name="Title 1"/>
          <p:cNvSpPr txBox="1">
            <a:spLocks/>
          </p:cNvSpPr>
          <p:nvPr/>
        </p:nvSpPr>
        <p:spPr>
          <a:xfrm>
            <a:off x="0" y="259789"/>
            <a:ext cx="8862610" cy="6238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Arial" panose="020B0604020202020204" pitchFamily="34" charset="0"/>
                <a:ea typeface="Microsoft Sans Serif" charset="0"/>
                <a:cs typeface="Arial" panose="020B0604020202020204" pitchFamily="34" charset="0"/>
              </a:rPr>
              <a:t>Different types of talk</a:t>
            </a:r>
            <a:endParaRPr lang="en-GB" sz="2800" dirty="0">
              <a:latin typeface="Arial" panose="020B0604020202020204" pitchFamily="34" charset="0"/>
              <a:cs typeface="Arial" panose="020B0604020202020204" pitchFamily="34" charset="0"/>
            </a:endParaRPr>
          </a:p>
        </p:txBody>
      </p:sp>
      <p:sp>
        <p:nvSpPr>
          <p:cNvPr id="11" name="Rectangle 10"/>
          <p:cNvSpPr/>
          <p:nvPr/>
        </p:nvSpPr>
        <p:spPr>
          <a:xfrm>
            <a:off x="0" y="845496"/>
            <a:ext cx="6143625" cy="114301"/>
          </a:xfrm>
          <a:prstGeom prst="rect">
            <a:avLst/>
          </a:prstGeom>
          <a:solidFill>
            <a:srgbClr val="9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77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847023" y="4485372"/>
            <a:ext cx="10530038" cy="19251"/>
          </a:xfrm>
          <a:prstGeom prst="straightConnector1">
            <a:avLst/>
          </a:prstGeom>
          <a:ln w="38100">
            <a:solidFill>
              <a:srgbClr val="B02E6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681" y="4572000"/>
            <a:ext cx="2339359" cy="1015663"/>
          </a:xfrm>
          <a:prstGeom prst="rect">
            <a:avLst/>
          </a:prstGeom>
          <a:noFill/>
        </p:spPr>
        <p:txBody>
          <a:bodyPr wrap="none" rtlCol="0">
            <a:spAutoFit/>
          </a:bodyPr>
          <a:lstStyle/>
          <a:p>
            <a:pPr algn="ctr"/>
            <a:r>
              <a:rPr lang="en-GB" sz="3000" b="1" dirty="0">
                <a:solidFill>
                  <a:srgbClr val="36C2C4"/>
                </a:solidFill>
                <a:latin typeface="Gill Sans MT" panose="020B0502020104020203" pitchFamily="34" charset="0"/>
              </a:rPr>
              <a:t>Exploratory</a:t>
            </a:r>
          </a:p>
          <a:p>
            <a:pPr algn="ctr"/>
            <a:r>
              <a:rPr lang="en-GB" sz="3000" b="1" dirty="0">
                <a:solidFill>
                  <a:srgbClr val="36C2C4"/>
                </a:solidFill>
                <a:latin typeface="Gill Sans MT" panose="020B0502020104020203" pitchFamily="34" charset="0"/>
              </a:rPr>
              <a:t>talk</a:t>
            </a:r>
          </a:p>
        </p:txBody>
      </p:sp>
      <p:sp>
        <p:nvSpPr>
          <p:cNvPr id="7" name="TextBox 6"/>
          <p:cNvSpPr txBox="1"/>
          <p:nvPr/>
        </p:nvSpPr>
        <p:spPr>
          <a:xfrm>
            <a:off x="9255355" y="4647398"/>
            <a:ext cx="2793072" cy="1015663"/>
          </a:xfrm>
          <a:prstGeom prst="rect">
            <a:avLst/>
          </a:prstGeom>
          <a:noFill/>
        </p:spPr>
        <p:txBody>
          <a:bodyPr wrap="none" rtlCol="0">
            <a:spAutoFit/>
          </a:bodyPr>
          <a:lstStyle/>
          <a:p>
            <a:pPr algn="ctr"/>
            <a:r>
              <a:rPr lang="en-GB" sz="3000" b="1" dirty="0">
                <a:solidFill>
                  <a:srgbClr val="36C2C4"/>
                </a:solidFill>
                <a:latin typeface="Gill Sans MT" panose="020B0502020104020203" pitchFamily="34" charset="0"/>
              </a:rPr>
              <a:t>Presentational</a:t>
            </a:r>
          </a:p>
          <a:p>
            <a:pPr algn="ctr"/>
            <a:r>
              <a:rPr lang="en-GB" sz="3000" b="1" dirty="0">
                <a:solidFill>
                  <a:srgbClr val="36C2C4"/>
                </a:solidFill>
                <a:latin typeface="Gill Sans MT" panose="020B0502020104020203" pitchFamily="34" charset="0"/>
              </a:rPr>
              <a:t>talk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121" y="3003082"/>
            <a:ext cx="1752200" cy="116813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89" y="3003081"/>
            <a:ext cx="1752200" cy="1168133"/>
          </a:xfrm>
          <a:prstGeom prst="rect">
            <a:avLst/>
          </a:prstGeom>
        </p:spPr>
      </p:pic>
      <p:sp>
        <p:nvSpPr>
          <p:cNvPr id="10" name="Title 1"/>
          <p:cNvSpPr txBox="1">
            <a:spLocks/>
          </p:cNvSpPr>
          <p:nvPr/>
        </p:nvSpPr>
        <p:spPr>
          <a:xfrm>
            <a:off x="0" y="259789"/>
            <a:ext cx="8862610" cy="6238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Arial" panose="020B0604020202020204" pitchFamily="34" charset="0"/>
                <a:ea typeface="Microsoft Sans Serif" charset="0"/>
                <a:cs typeface="Arial" panose="020B0604020202020204" pitchFamily="34" charset="0"/>
              </a:rPr>
              <a:t>Different types of talk</a:t>
            </a:r>
            <a:endParaRPr lang="en-GB" sz="2800" dirty="0">
              <a:latin typeface="Arial" panose="020B0604020202020204" pitchFamily="34" charset="0"/>
              <a:cs typeface="Arial" panose="020B0604020202020204" pitchFamily="34" charset="0"/>
            </a:endParaRPr>
          </a:p>
        </p:txBody>
      </p:sp>
      <p:sp>
        <p:nvSpPr>
          <p:cNvPr id="11" name="Rectangle 10"/>
          <p:cNvSpPr/>
          <p:nvPr/>
        </p:nvSpPr>
        <p:spPr>
          <a:xfrm>
            <a:off x="0" y="845496"/>
            <a:ext cx="6143625" cy="114301"/>
          </a:xfrm>
          <a:prstGeom prst="rect">
            <a:avLst/>
          </a:prstGeom>
          <a:solidFill>
            <a:srgbClr val="9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814EEAF-0669-4547-A06C-09146128E40A}"/>
              </a:ext>
            </a:extLst>
          </p:cNvPr>
          <p:cNvSpPr txBox="1"/>
          <p:nvPr/>
        </p:nvSpPr>
        <p:spPr>
          <a:xfrm>
            <a:off x="7680962" y="5835829"/>
            <a:ext cx="2685775" cy="461665"/>
          </a:xfrm>
          <a:prstGeom prst="rect">
            <a:avLst/>
          </a:prstGeom>
          <a:solidFill>
            <a:schemeClr val="accent2">
              <a:lumMod val="20000"/>
              <a:lumOff val="80000"/>
            </a:schemeClr>
          </a:solidFill>
        </p:spPr>
        <p:txBody>
          <a:bodyPr wrap="square" rtlCol="0">
            <a:spAutoFit/>
          </a:bodyPr>
          <a:lstStyle/>
          <a:p>
            <a:r>
              <a:rPr lang="en-GB" sz="2400" b="1" dirty="0"/>
              <a:t>On the playground</a:t>
            </a:r>
          </a:p>
        </p:txBody>
      </p:sp>
      <p:sp>
        <p:nvSpPr>
          <p:cNvPr id="12" name="TextBox 11">
            <a:extLst>
              <a:ext uri="{FF2B5EF4-FFF2-40B4-BE49-F238E27FC236}">
                <a16:creationId xmlns:a16="http://schemas.microsoft.com/office/drawing/2014/main" id="{6A0BC1E9-0709-416E-BA49-14E3AE33BD56}"/>
              </a:ext>
            </a:extLst>
          </p:cNvPr>
          <p:cNvSpPr txBox="1"/>
          <p:nvPr/>
        </p:nvSpPr>
        <p:spPr>
          <a:xfrm>
            <a:off x="2724027" y="2898653"/>
            <a:ext cx="2685775" cy="830997"/>
          </a:xfrm>
          <a:prstGeom prst="rect">
            <a:avLst/>
          </a:prstGeom>
          <a:solidFill>
            <a:schemeClr val="accent2">
              <a:lumMod val="20000"/>
              <a:lumOff val="80000"/>
            </a:schemeClr>
          </a:solidFill>
        </p:spPr>
        <p:txBody>
          <a:bodyPr wrap="square" rtlCol="0">
            <a:spAutoFit/>
          </a:bodyPr>
          <a:lstStyle/>
          <a:p>
            <a:r>
              <a:rPr lang="en-GB" sz="2400" b="1" dirty="0"/>
              <a:t>Class assembly to school</a:t>
            </a:r>
          </a:p>
        </p:txBody>
      </p:sp>
      <p:sp>
        <p:nvSpPr>
          <p:cNvPr id="13" name="TextBox 12">
            <a:extLst>
              <a:ext uri="{FF2B5EF4-FFF2-40B4-BE49-F238E27FC236}">
                <a16:creationId xmlns:a16="http://schemas.microsoft.com/office/drawing/2014/main" id="{EA4BCFDD-A57C-4524-87FF-8B49B822F61B}"/>
              </a:ext>
            </a:extLst>
          </p:cNvPr>
          <p:cNvSpPr txBox="1"/>
          <p:nvPr/>
        </p:nvSpPr>
        <p:spPr>
          <a:xfrm>
            <a:off x="6319299" y="5109239"/>
            <a:ext cx="2685775" cy="461665"/>
          </a:xfrm>
          <a:prstGeom prst="rect">
            <a:avLst/>
          </a:prstGeom>
          <a:solidFill>
            <a:schemeClr val="accent2">
              <a:lumMod val="20000"/>
              <a:lumOff val="80000"/>
            </a:schemeClr>
          </a:solidFill>
        </p:spPr>
        <p:txBody>
          <a:bodyPr wrap="square" rtlCol="0">
            <a:spAutoFit/>
          </a:bodyPr>
          <a:lstStyle/>
          <a:p>
            <a:r>
              <a:rPr lang="en-GB" sz="2400" b="1" dirty="0"/>
              <a:t>Debate</a:t>
            </a:r>
          </a:p>
        </p:txBody>
      </p:sp>
      <p:sp>
        <p:nvSpPr>
          <p:cNvPr id="14" name="TextBox 13">
            <a:extLst>
              <a:ext uri="{FF2B5EF4-FFF2-40B4-BE49-F238E27FC236}">
                <a16:creationId xmlns:a16="http://schemas.microsoft.com/office/drawing/2014/main" id="{0C1CA8CF-D0F5-46BD-9D49-DA3A4FAF58D0}"/>
              </a:ext>
            </a:extLst>
          </p:cNvPr>
          <p:cNvSpPr txBox="1"/>
          <p:nvPr/>
        </p:nvSpPr>
        <p:spPr>
          <a:xfrm>
            <a:off x="2917232" y="5128984"/>
            <a:ext cx="2685775" cy="830997"/>
          </a:xfrm>
          <a:prstGeom prst="rect">
            <a:avLst/>
          </a:prstGeom>
          <a:solidFill>
            <a:schemeClr val="accent2">
              <a:lumMod val="20000"/>
              <a:lumOff val="80000"/>
            </a:schemeClr>
          </a:solidFill>
        </p:spPr>
        <p:txBody>
          <a:bodyPr wrap="square" rtlCol="0">
            <a:spAutoFit/>
          </a:bodyPr>
          <a:lstStyle/>
          <a:p>
            <a:r>
              <a:rPr lang="en-GB" sz="2400" b="1" dirty="0"/>
              <a:t>Answering a teacher’s question</a:t>
            </a:r>
          </a:p>
        </p:txBody>
      </p:sp>
      <p:sp>
        <p:nvSpPr>
          <p:cNvPr id="15" name="TextBox 14">
            <a:extLst>
              <a:ext uri="{FF2B5EF4-FFF2-40B4-BE49-F238E27FC236}">
                <a16:creationId xmlns:a16="http://schemas.microsoft.com/office/drawing/2014/main" id="{31AE09BC-591C-4A78-AD88-8220CF1C1525}"/>
              </a:ext>
            </a:extLst>
          </p:cNvPr>
          <p:cNvSpPr txBox="1"/>
          <p:nvPr/>
        </p:nvSpPr>
        <p:spPr>
          <a:xfrm>
            <a:off x="6338074" y="2777435"/>
            <a:ext cx="2685775" cy="461665"/>
          </a:xfrm>
          <a:prstGeom prst="rect">
            <a:avLst/>
          </a:prstGeom>
          <a:solidFill>
            <a:schemeClr val="accent2">
              <a:lumMod val="20000"/>
              <a:lumOff val="80000"/>
            </a:schemeClr>
          </a:solidFill>
        </p:spPr>
        <p:txBody>
          <a:bodyPr wrap="square" rtlCol="0">
            <a:spAutoFit/>
          </a:bodyPr>
          <a:lstStyle/>
          <a:p>
            <a:r>
              <a:rPr lang="en-GB" sz="2400" b="1" dirty="0"/>
              <a:t>Giving a summary</a:t>
            </a:r>
          </a:p>
        </p:txBody>
      </p:sp>
      <p:sp>
        <p:nvSpPr>
          <p:cNvPr id="16" name="TextBox 15">
            <a:extLst>
              <a:ext uri="{FF2B5EF4-FFF2-40B4-BE49-F238E27FC236}">
                <a16:creationId xmlns:a16="http://schemas.microsoft.com/office/drawing/2014/main" id="{C92BC1B6-F8F8-4E74-92B4-9499F72D8944}"/>
              </a:ext>
            </a:extLst>
          </p:cNvPr>
          <p:cNvSpPr txBox="1"/>
          <p:nvPr/>
        </p:nvSpPr>
        <p:spPr>
          <a:xfrm>
            <a:off x="7680962" y="1069498"/>
            <a:ext cx="2685775" cy="461665"/>
          </a:xfrm>
          <a:prstGeom prst="rect">
            <a:avLst/>
          </a:prstGeom>
          <a:solidFill>
            <a:schemeClr val="accent2">
              <a:lumMod val="20000"/>
              <a:lumOff val="80000"/>
            </a:schemeClr>
          </a:solidFill>
        </p:spPr>
        <p:txBody>
          <a:bodyPr wrap="square" rtlCol="0">
            <a:spAutoFit/>
          </a:bodyPr>
          <a:lstStyle/>
          <a:p>
            <a:r>
              <a:rPr lang="en-GB" sz="2400" b="1" dirty="0"/>
              <a:t>Hot seating</a:t>
            </a:r>
          </a:p>
        </p:txBody>
      </p:sp>
      <p:sp>
        <p:nvSpPr>
          <p:cNvPr id="17" name="TextBox 16">
            <a:extLst>
              <a:ext uri="{FF2B5EF4-FFF2-40B4-BE49-F238E27FC236}">
                <a16:creationId xmlns:a16="http://schemas.microsoft.com/office/drawing/2014/main" id="{05819E54-7FFD-4533-B95B-D9147E519C5E}"/>
              </a:ext>
            </a:extLst>
          </p:cNvPr>
          <p:cNvSpPr txBox="1"/>
          <p:nvPr/>
        </p:nvSpPr>
        <p:spPr>
          <a:xfrm>
            <a:off x="5814140" y="3553257"/>
            <a:ext cx="2685775" cy="461665"/>
          </a:xfrm>
          <a:prstGeom prst="rect">
            <a:avLst/>
          </a:prstGeom>
          <a:solidFill>
            <a:schemeClr val="accent2">
              <a:lumMod val="20000"/>
              <a:lumOff val="80000"/>
            </a:schemeClr>
          </a:solidFill>
        </p:spPr>
        <p:txBody>
          <a:bodyPr wrap="square" rtlCol="0">
            <a:spAutoFit/>
          </a:bodyPr>
          <a:lstStyle/>
          <a:p>
            <a:r>
              <a:rPr lang="en-GB" sz="2400" b="1" dirty="0"/>
              <a:t>Role play</a:t>
            </a:r>
          </a:p>
        </p:txBody>
      </p:sp>
      <p:sp>
        <p:nvSpPr>
          <p:cNvPr id="18" name="TextBox 17">
            <a:extLst>
              <a:ext uri="{FF2B5EF4-FFF2-40B4-BE49-F238E27FC236}">
                <a16:creationId xmlns:a16="http://schemas.microsoft.com/office/drawing/2014/main" id="{6D7E4977-85DE-40E3-859C-12F1CB3EB1C2}"/>
              </a:ext>
            </a:extLst>
          </p:cNvPr>
          <p:cNvSpPr txBox="1"/>
          <p:nvPr/>
        </p:nvSpPr>
        <p:spPr>
          <a:xfrm>
            <a:off x="4995186" y="1755475"/>
            <a:ext cx="2685775" cy="461665"/>
          </a:xfrm>
          <a:prstGeom prst="rect">
            <a:avLst/>
          </a:prstGeom>
          <a:solidFill>
            <a:schemeClr val="accent2">
              <a:lumMod val="20000"/>
              <a:lumOff val="80000"/>
            </a:schemeClr>
          </a:solidFill>
        </p:spPr>
        <p:txBody>
          <a:bodyPr wrap="square" rtlCol="0">
            <a:spAutoFit/>
          </a:bodyPr>
          <a:lstStyle/>
          <a:p>
            <a:r>
              <a:rPr lang="en-GB" sz="2400" b="1" dirty="0"/>
              <a:t>Discussion</a:t>
            </a:r>
          </a:p>
        </p:txBody>
      </p:sp>
      <p:sp>
        <p:nvSpPr>
          <p:cNvPr id="19" name="TextBox 18">
            <a:extLst>
              <a:ext uri="{FF2B5EF4-FFF2-40B4-BE49-F238E27FC236}">
                <a16:creationId xmlns:a16="http://schemas.microsoft.com/office/drawing/2014/main" id="{26539064-9BF1-4499-8EA9-DD3F00333312}"/>
              </a:ext>
            </a:extLst>
          </p:cNvPr>
          <p:cNvSpPr txBox="1"/>
          <p:nvPr/>
        </p:nvSpPr>
        <p:spPr>
          <a:xfrm>
            <a:off x="1825265" y="1595695"/>
            <a:ext cx="2685775" cy="830997"/>
          </a:xfrm>
          <a:prstGeom prst="rect">
            <a:avLst/>
          </a:prstGeom>
          <a:solidFill>
            <a:schemeClr val="accent2">
              <a:lumMod val="20000"/>
              <a:lumOff val="80000"/>
            </a:schemeClr>
          </a:solidFill>
        </p:spPr>
        <p:txBody>
          <a:bodyPr wrap="square" rtlCol="0">
            <a:spAutoFit/>
          </a:bodyPr>
          <a:lstStyle/>
          <a:p>
            <a:r>
              <a:rPr lang="en-GB" sz="2400" b="1" dirty="0"/>
              <a:t>Peer-to-peer verbal feedback</a:t>
            </a:r>
          </a:p>
        </p:txBody>
      </p:sp>
    </p:spTree>
    <p:extLst>
      <p:ext uri="{BB962C8B-B14F-4D97-AF65-F5344CB8AC3E}">
        <p14:creationId xmlns:p14="http://schemas.microsoft.com/office/powerpoint/2010/main" val="359569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5400000">
            <a:off x="5054302" y="-1319965"/>
            <a:ext cx="1892840" cy="7334774"/>
          </a:xfrm>
          <a:prstGeom prst="roundRect">
            <a:avLst/>
          </a:prstGeom>
          <a:solidFill>
            <a:srgbClr val="36C2C4"/>
          </a:solidFill>
          <a:ln>
            <a:solidFill>
              <a:srgbClr val="08A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30577" y="1818711"/>
            <a:ext cx="5807334" cy="1015663"/>
          </a:xfrm>
          <a:prstGeom prst="rect">
            <a:avLst/>
          </a:prstGeom>
          <a:noFill/>
        </p:spPr>
        <p:txBody>
          <a:bodyPr wrap="square" rtlCol="0">
            <a:spAutoFit/>
          </a:bodyPr>
          <a:lstStyle/>
          <a:p>
            <a:pPr algn="ctr"/>
            <a:r>
              <a:rPr lang="en-GB" sz="3000" b="1" dirty="0">
                <a:latin typeface="Arial" panose="020B0604020202020204" pitchFamily="34" charset="0"/>
                <a:cs typeface="Arial" panose="020B0604020202020204" pitchFamily="34" charset="0"/>
              </a:rPr>
              <a:t>A good speaker has a quality you can’t define</a:t>
            </a:r>
          </a:p>
        </p:txBody>
      </p:sp>
      <p:sp>
        <p:nvSpPr>
          <p:cNvPr id="6" name="TextBox 5"/>
          <p:cNvSpPr txBox="1"/>
          <p:nvPr/>
        </p:nvSpPr>
        <p:spPr>
          <a:xfrm>
            <a:off x="3820481" y="3821514"/>
            <a:ext cx="4621778" cy="1569660"/>
          </a:xfrm>
          <a:prstGeom prst="rect">
            <a:avLst/>
          </a:prstGeom>
          <a:noFill/>
        </p:spPr>
        <p:txBody>
          <a:bodyPr wrap="none" rtlCol="0">
            <a:spAutoFit/>
          </a:bodyPr>
          <a:lstStyle/>
          <a:p>
            <a:r>
              <a:rPr lang="en-GB" sz="3200" b="1" dirty="0">
                <a:latin typeface="Helvetica" panose="020B0604020202020204" pitchFamily="34" charset="0"/>
                <a:cs typeface="Helvetica" panose="020B0604020202020204" pitchFamily="34" charset="0"/>
              </a:rPr>
              <a:t>A: I bet you’re thinking</a:t>
            </a:r>
          </a:p>
          <a:p>
            <a:r>
              <a:rPr lang="en-GB" sz="3200" b="1" dirty="0">
                <a:latin typeface="Helvetica" panose="020B0604020202020204" pitchFamily="34" charset="0"/>
                <a:cs typeface="Helvetica" panose="020B0604020202020204" pitchFamily="34" charset="0"/>
              </a:rPr>
              <a:t>B: Yes, and…</a:t>
            </a:r>
          </a:p>
          <a:p>
            <a:r>
              <a:rPr lang="en-GB" sz="3200" b="1" dirty="0">
                <a:latin typeface="Helvetica" panose="020B0604020202020204" pitchFamily="34" charset="0"/>
                <a:cs typeface="Helvetica" panose="020B0604020202020204" pitchFamily="34" charset="0"/>
              </a:rPr>
              <a:t>     No, actually…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18" y="5260648"/>
            <a:ext cx="1340874" cy="1340874"/>
          </a:xfrm>
          <a:prstGeom prst="rect">
            <a:avLst/>
          </a:prstGeom>
        </p:spPr>
      </p:pic>
      <p:sp>
        <p:nvSpPr>
          <p:cNvPr id="9" name="Rounded Rectangle 8"/>
          <p:cNvSpPr/>
          <p:nvPr/>
        </p:nvSpPr>
        <p:spPr>
          <a:xfrm>
            <a:off x="3422489" y="3711551"/>
            <a:ext cx="5223510" cy="1789585"/>
          </a:xfrm>
          <a:prstGeom prst="roundRect">
            <a:avLst/>
          </a:prstGeom>
          <a:no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781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0B3A-03B5-4776-BEF2-6B1F0AE242A3}"/>
              </a:ext>
            </a:extLst>
          </p:cNvPr>
          <p:cNvSpPr>
            <a:spLocks noGrp="1"/>
          </p:cNvSpPr>
          <p:nvPr>
            <p:ph type="title"/>
          </p:nvPr>
        </p:nvSpPr>
        <p:spPr/>
        <p:txBody>
          <a:bodyPr/>
          <a:lstStyle/>
          <a:p>
            <a:r>
              <a:rPr lang="en-GB" dirty="0"/>
              <a:t>What makes a good speaker?</a:t>
            </a:r>
          </a:p>
        </p:txBody>
      </p:sp>
      <p:sp>
        <p:nvSpPr>
          <p:cNvPr id="3" name="Content Placeholder 2">
            <a:extLst>
              <a:ext uri="{FF2B5EF4-FFF2-40B4-BE49-F238E27FC236}">
                <a16:creationId xmlns:a16="http://schemas.microsoft.com/office/drawing/2014/main" id="{119F174A-590A-432A-B7A4-11E6CF745DA6}"/>
              </a:ext>
            </a:extLst>
          </p:cNvPr>
          <p:cNvSpPr>
            <a:spLocks noGrp="1"/>
          </p:cNvSpPr>
          <p:nvPr>
            <p:ph idx="1"/>
          </p:nvPr>
        </p:nvSpPr>
        <p:spPr/>
        <p:txBody>
          <a:bodyPr>
            <a:normAutofit/>
          </a:bodyPr>
          <a:lstStyle/>
          <a:p>
            <a:r>
              <a:rPr lang="en-GB" dirty="0">
                <a:hlinkClick r:id="rId2"/>
              </a:rPr>
              <a:t>https://www.google.co.uk/url?sa=t&amp;rct=j&amp;q=&amp;esrc=s&amp;source=web&amp;cd=&amp;cad=rja&amp;uact=8&amp;ved=2ahUKEwiNoqaigsX8AhWrQkEAHcu3CzoQtwJ6BAgKEAI&amp;url=https%3A%2F%2Fwww.youtube.com%2Fwatch%3Fv%3DSoC8czSM8jQ&amp;usg=AOvVaw1UErAqpXQ7h5KG9ccI0L5L</a:t>
            </a:r>
            <a:r>
              <a:rPr lang="en-GB" dirty="0"/>
              <a:t> </a:t>
            </a:r>
          </a:p>
          <a:p>
            <a:endParaRPr lang="en-GB" dirty="0"/>
          </a:p>
          <a:p>
            <a:r>
              <a:rPr lang="en-GB" dirty="0"/>
              <a:t>Penny Mallory</a:t>
            </a:r>
          </a:p>
          <a:p>
            <a:pPr marL="0" indent="0">
              <a:buNone/>
            </a:pPr>
            <a:r>
              <a:rPr lang="en-GB" dirty="0">
                <a:hlinkClick r:id="rId3"/>
              </a:rPr>
              <a:t>https://youtu.be/vzXeg-sdC4o</a:t>
            </a:r>
            <a:r>
              <a:rPr lang="en-GB" dirty="0"/>
              <a:t>  </a:t>
            </a:r>
          </a:p>
        </p:txBody>
      </p:sp>
    </p:spTree>
    <p:extLst>
      <p:ext uri="{BB962C8B-B14F-4D97-AF65-F5344CB8AC3E}">
        <p14:creationId xmlns:p14="http://schemas.microsoft.com/office/powerpoint/2010/main" val="290047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20" y="53752"/>
            <a:ext cx="9052560" cy="1143000"/>
          </a:xfrm>
        </p:spPr>
        <p:txBody>
          <a:bodyPr>
            <a:normAutofit fontScale="90000"/>
          </a:bodyPr>
          <a:lstStyle/>
          <a:p>
            <a:r>
              <a:rPr lang="en-GB" dirty="0">
                <a:solidFill>
                  <a:srgbClr val="595959"/>
                </a:solidFill>
                <a:latin typeface="Gill Sans MT" pitchFamily="34" charset="0"/>
              </a:rPr>
              <a:t>Oracy skills framework – an introduction</a:t>
            </a:r>
          </a:p>
        </p:txBody>
      </p:sp>
      <p:graphicFrame>
        <p:nvGraphicFramePr>
          <p:cNvPr id="4" name="Content Placeholder 3"/>
          <p:cNvGraphicFramePr>
            <a:graphicFrameLocks noGrp="1"/>
          </p:cNvGraphicFramePr>
          <p:nvPr>
            <p:ph idx="1"/>
          </p:nvPr>
        </p:nvGraphicFramePr>
        <p:xfrm>
          <a:off x="1569720" y="1092325"/>
          <a:ext cx="9052560" cy="174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847528" y="3487018"/>
          <a:ext cx="8554550" cy="2862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2784230" y="2931316"/>
            <a:ext cx="684076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95959"/>
                </a:solidFill>
                <a:effectLst/>
                <a:uLnTx/>
                <a:uFillTx/>
                <a:latin typeface="Gill Sans MT" pitchFamily="34" charset="0"/>
                <a:ea typeface="+mn-ea"/>
                <a:cs typeface="+mn-cs"/>
              </a:rPr>
              <a:t>We have divided oracy skills into four categories:</a:t>
            </a: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5630" y="3281653"/>
            <a:ext cx="723610" cy="729308"/>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5630" y="4092198"/>
            <a:ext cx="747748" cy="747748"/>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5630" y="5683054"/>
            <a:ext cx="780288" cy="774192"/>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5630" y="4875667"/>
            <a:ext cx="780288" cy="780288"/>
          </a:xfrm>
          <a:prstGeom prst="rect">
            <a:avLst/>
          </a:prstGeom>
        </p:spPr>
      </p:pic>
    </p:spTree>
    <p:extLst>
      <p:ext uri="{BB962C8B-B14F-4D97-AF65-F5344CB8AC3E}">
        <p14:creationId xmlns:p14="http://schemas.microsoft.com/office/powerpoint/2010/main" val="369182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745"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3246582"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6179129"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9097825"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341745" y="53752"/>
            <a:ext cx="10280535" cy="1143000"/>
          </a:xfrm>
        </p:spPr>
        <p:txBody>
          <a:bodyPr>
            <a:normAutofit/>
          </a:bodyPr>
          <a:lstStyle/>
          <a:p>
            <a:r>
              <a:rPr lang="en-GB" dirty="0">
                <a:latin typeface="Gill Sans MT" pitchFamily="34" charset="0"/>
              </a:rPr>
              <a:t>Oracy skills framework</a:t>
            </a:r>
          </a:p>
        </p:txBody>
      </p:sp>
      <p:sp>
        <p:nvSpPr>
          <p:cNvPr id="10" name="Rounded Rectangle 9"/>
          <p:cNvSpPr/>
          <p:nvPr/>
        </p:nvSpPr>
        <p:spPr>
          <a:xfrm>
            <a:off x="341745" y="3671455"/>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srcRect l="41526" t="28527" r="43995" b="45458"/>
          <a:stretch/>
        </p:blipFill>
        <p:spPr>
          <a:xfrm>
            <a:off x="459515" y="3838160"/>
            <a:ext cx="2507660" cy="2534479"/>
          </a:xfrm>
          <a:prstGeom prst="rect">
            <a:avLst/>
          </a:prstGeom>
        </p:spPr>
      </p:pic>
      <p:sp>
        <p:nvSpPr>
          <p:cNvPr id="12" name="Rounded Rectangle 11"/>
          <p:cNvSpPr/>
          <p:nvPr/>
        </p:nvSpPr>
        <p:spPr>
          <a:xfrm>
            <a:off x="3246582" y="3671455"/>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179129" y="3671454"/>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9083966" y="3617703"/>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4"/>
          <a:srcRect l="39212" t="29874" r="41392" b="40627"/>
          <a:stretch/>
        </p:blipFill>
        <p:spPr>
          <a:xfrm>
            <a:off x="3435927" y="4040265"/>
            <a:ext cx="2424643" cy="2074208"/>
          </a:xfrm>
          <a:prstGeom prst="rect">
            <a:avLst/>
          </a:prstGeom>
        </p:spPr>
      </p:pic>
      <p:pic>
        <p:nvPicPr>
          <p:cNvPr id="17" name="Picture 16"/>
          <p:cNvPicPr>
            <a:picLocks noChangeAspect="1"/>
          </p:cNvPicPr>
          <p:nvPr/>
        </p:nvPicPr>
        <p:blipFill rotWithShape="1">
          <a:blip r:embed="rId5"/>
          <a:srcRect l="41506" t="29530" r="43375" b="56044"/>
          <a:stretch/>
        </p:blipFill>
        <p:spPr>
          <a:xfrm>
            <a:off x="6288317" y="4305716"/>
            <a:ext cx="2504497" cy="1344314"/>
          </a:xfrm>
          <a:prstGeom prst="rect">
            <a:avLst/>
          </a:prstGeom>
        </p:spPr>
      </p:pic>
      <p:pic>
        <p:nvPicPr>
          <p:cNvPr id="18" name="Picture 17"/>
          <p:cNvPicPr>
            <a:picLocks noChangeAspect="1"/>
          </p:cNvPicPr>
          <p:nvPr/>
        </p:nvPicPr>
        <p:blipFill rotWithShape="1">
          <a:blip r:embed="rId6"/>
          <a:srcRect l="41523" t="32887" r="43673" b="50947"/>
          <a:stretch/>
        </p:blipFill>
        <p:spPr>
          <a:xfrm>
            <a:off x="9269111" y="4348547"/>
            <a:ext cx="2372909" cy="1457643"/>
          </a:xfrm>
          <a:prstGeom prst="rect">
            <a:avLst/>
          </a:prstGeom>
        </p:spPr>
      </p:pic>
      <p:pic>
        <p:nvPicPr>
          <p:cNvPr id="19" name="Picture 18"/>
          <p:cNvPicPr>
            <a:picLocks noChangeAspect="1"/>
          </p:cNvPicPr>
          <p:nvPr/>
        </p:nvPicPr>
        <p:blipFill rotWithShape="1">
          <a:blip r:embed="rId7"/>
          <a:srcRect l="44242" t="31742" r="46237" b="52620"/>
          <a:stretch/>
        </p:blipFill>
        <p:spPr>
          <a:xfrm>
            <a:off x="674273" y="1263644"/>
            <a:ext cx="2078143" cy="1920021"/>
          </a:xfrm>
          <a:prstGeom prst="rect">
            <a:avLst/>
          </a:prstGeom>
        </p:spPr>
      </p:pic>
      <p:pic>
        <p:nvPicPr>
          <p:cNvPr id="20" name="Picture 19"/>
          <p:cNvPicPr>
            <a:picLocks noChangeAspect="1"/>
          </p:cNvPicPr>
          <p:nvPr/>
        </p:nvPicPr>
        <p:blipFill rotWithShape="1">
          <a:blip r:embed="rId7"/>
          <a:srcRect l="44242" t="31742" r="46237" b="52620"/>
          <a:stretch/>
        </p:blipFill>
        <p:spPr>
          <a:xfrm>
            <a:off x="3579110" y="1306978"/>
            <a:ext cx="2078143" cy="1920021"/>
          </a:xfrm>
          <a:prstGeom prst="rect">
            <a:avLst/>
          </a:prstGeom>
        </p:spPr>
      </p:pic>
      <p:pic>
        <p:nvPicPr>
          <p:cNvPr id="21" name="Picture 20"/>
          <p:cNvPicPr>
            <a:picLocks noChangeAspect="1"/>
          </p:cNvPicPr>
          <p:nvPr/>
        </p:nvPicPr>
        <p:blipFill rotWithShape="1">
          <a:blip r:embed="rId7"/>
          <a:srcRect l="44242" t="31742" r="46237" b="52620"/>
          <a:stretch/>
        </p:blipFill>
        <p:spPr>
          <a:xfrm>
            <a:off x="6511657" y="1335226"/>
            <a:ext cx="2078143" cy="1920021"/>
          </a:xfrm>
          <a:prstGeom prst="rect">
            <a:avLst/>
          </a:prstGeom>
        </p:spPr>
      </p:pic>
      <p:pic>
        <p:nvPicPr>
          <p:cNvPr id="22" name="Picture 21"/>
          <p:cNvPicPr>
            <a:picLocks noChangeAspect="1"/>
          </p:cNvPicPr>
          <p:nvPr/>
        </p:nvPicPr>
        <p:blipFill rotWithShape="1">
          <a:blip r:embed="rId7"/>
          <a:srcRect l="44242" t="31742" r="46237" b="52620"/>
          <a:stretch/>
        </p:blipFill>
        <p:spPr>
          <a:xfrm>
            <a:off x="9430353" y="1335226"/>
            <a:ext cx="2078143" cy="1920021"/>
          </a:xfrm>
          <a:prstGeom prst="rect">
            <a:avLst/>
          </a:prstGeom>
        </p:spPr>
      </p:pic>
      <p:pic>
        <p:nvPicPr>
          <p:cNvPr id="23" name="Picture 22">
            <a:extLst>
              <a:ext uri="{FF2B5EF4-FFF2-40B4-BE49-F238E27FC236}">
                <a16:creationId xmlns:a16="http://schemas.microsoft.com/office/drawing/2014/main" id="{B738288C-1228-47AD-B1A6-C3E8FD39FB48}"/>
              </a:ext>
            </a:extLst>
          </p:cNvPr>
          <p:cNvPicPr>
            <a:picLocks noChangeAspect="1"/>
          </p:cNvPicPr>
          <p:nvPr/>
        </p:nvPicPr>
        <p:blipFill rotWithShape="1">
          <a:blip r:embed="rId8"/>
          <a:srcRect l="18113" t="25848" r="21767" b="21634"/>
          <a:stretch/>
        </p:blipFill>
        <p:spPr>
          <a:xfrm>
            <a:off x="7952892" y="139017"/>
            <a:ext cx="2481525" cy="1219370"/>
          </a:xfrm>
          <a:prstGeom prst="rect">
            <a:avLst/>
          </a:prstGeom>
        </p:spPr>
      </p:pic>
      <p:sp>
        <p:nvSpPr>
          <p:cNvPr id="2" name="Arrow: Left 1">
            <a:extLst>
              <a:ext uri="{FF2B5EF4-FFF2-40B4-BE49-F238E27FC236}">
                <a16:creationId xmlns:a16="http://schemas.microsoft.com/office/drawing/2014/main" id="{3674C5F3-43B0-4969-867B-BBBBD6B45A59}"/>
              </a:ext>
            </a:extLst>
          </p:cNvPr>
          <p:cNvSpPr/>
          <p:nvPr/>
        </p:nvSpPr>
        <p:spPr>
          <a:xfrm>
            <a:off x="9840686" y="620519"/>
            <a:ext cx="1801334" cy="44805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accent2"/>
              </a:solidFill>
            </a:endParaRPr>
          </a:p>
        </p:txBody>
      </p:sp>
    </p:spTree>
    <p:extLst>
      <p:ext uri="{BB962C8B-B14F-4D97-AF65-F5344CB8AC3E}">
        <p14:creationId xmlns:p14="http://schemas.microsoft.com/office/powerpoint/2010/main" val="242440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5400000">
            <a:off x="5579696" y="-3467615"/>
            <a:ext cx="767080" cy="8269020"/>
            <a:chOff x="914111" y="155496"/>
            <a:chExt cx="767080" cy="6501476"/>
          </a:xfrm>
        </p:grpSpPr>
        <p:sp>
          <p:nvSpPr>
            <p:cNvPr id="5" name="Rounded Rectangle 4"/>
            <p:cNvSpPr/>
            <p:nvPr/>
          </p:nvSpPr>
          <p:spPr>
            <a:xfrm>
              <a:off x="914111" y="155497"/>
              <a:ext cx="767080" cy="6501475"/>
            </a:xfrm>
            <a:prstGeom prst="roundRect">
              <a:avLst/>
            </a:prstGeom>
            <a:solidFill>
              <a:srgbClr val="36C2C4"/>
            </a:solidFill>
            <a:ln>
              <a:solidFill>
                <a:srgbClr val="08A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6200000">
              <a:off x="-1859207" y="3035354"/>
              <a:ext cx="6313714" cy="553998"/>
            </a:xfrm>
            <a:prstGeom prst="rect">
              <a:avLst/>
            </a:prstGeom>
            <a:noFill/>
          </p:spPr>
          <p:txBody>
            <a:bodyPr wrap="none" rtlCol="0">
              <a:spAutoFit/>
            </a:bodyPr>
            <a:lstStyle/>
            <a:p>
              <a:r>
                <a:rPr lang="en-GB" sz="3000" b="1" dirty="0">
                  <a:latin typeface="Arial" panose="020B0604020202020204" pitchFamily="34" charset="0"/>
                  <a:cs typeface="Arial" panose="020B0604020202020204" pitchFamily="34" charset="0"/>
                </a:rPr>
                <a:t>You can start a conversation with ANYONE</a:t>
              </a:r>
            </a:p>
          </p:txBody>
        </p:sp>
      </p:grpSp>
      <p:sp>
        <p:nvSpPr>
          <p:cNvPr id="8" name="TextBox 7"/>
          <p:cNvSpPr txBox="1"/>
          <p:nvPr/>
        </p:nvSpPr>
        <p:spPr>
          <a:xfrm>
            <a:off x="3560154" y="1156976"/>
            <a:ext cx="5044971"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What is the best conversations starter ever?</a:t>
            </a:r>
          </a:p>
        </p:txBody>
      </p:sp>
      <p:grpSp>
        <p:nvGrpSpPr>
          <p:cNvPr id="11" name="Group 10"/>
          <p:cNvGrpSpPr/>
          <p:nvPr/>
        </p:nvGrpSpPr>
        <p:grpSpPr>
          <a:xfrm>
            <a:off x="769620" y="2379632"/>
            <a:ext cx="4450080" cy="2895600"/>
            <a:chOff x="627380" y="2491392"/>
            <a:chExt cx="4450080" cy="2895600"/>
          </a:xfrm>
        </p:grpSpPr>
        <p:sp>
          <p:nvSpPr>
            <p:cNvPr id="9" name="TextBox 8"/>
            <p:cNvSpPr txBox="1"/>
            <p:nvPr/>
          </p:nvSpPr>
          <p:spPr>
            <a:xfrm>
              <a:off x="787401" y="2611120"/>
              <a:ext cx="4170679" cy="2554545"/>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What makes a great conversation starter?</a:t>
              </a:r>
            </a:p>
          </p:txBody>
        </p:sp>
        <p:sp>
          <p:nvSpPr>
            <p:cNvPr id="10" name="Rounded Rectangle 9"/>
            <p:cNvSpPr/>
            <p:nvPr/>
          </p:nvSpPr>
          <p:spPr>
            <a:xfrm>
              <a:off x="627380" y="2491392"/>
              <a:ext cx="4450080" cy="2895600"/>
            </a:xfrm>
            <a:prstGeom prst="roundRect">
              <a:avLst/>
            </a:prstGeom>
            <a:noFill/>
            <a:ln w="57150">
              <a:solidFill>
                <a:srgbClr val="36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rot="20805667">
            <a:off x="5669992" y="2394332"/>
            <a:ext cx="539424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If you could learn the answer to one question about your future, what would it be?</a:t>
            </a:r>
          </a:p>
        </p:txBody>
      </p:sp>
      <p:sp>
        <p:nvSpPr>
          <p:cNvPr id="13" name="TextBox 12"/>
          <p:cNvSpPr txBox="1"/>
          <p:nvPr/>
        </p:nvSpPr>
        <p:spPr>
          <a:xfrm>
            <a:off x="5832553" y="3743239"/>
            <a:ext cx="539424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What’s your favourite way to waste time?</a:t>
            </a:r>
          </a:p>
        </p:txBody>
      </p:sp>
      <p:sp>
        <p:nvSpPr>
          <p:cNvPr id="14" name="TextBox 13"/>
          <p:cNvSpPr txBox="1"/>
          <p:nvPr/>
        </p:nvSpPr>
        <p:spPr>
          <a:xfrm rot="761898">
            <a:off x="5807177" y="4927061"/>
            <a:ext cx="539424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What three words best describe you?</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6880" y="5291010"/>
            <a:ext cx="1389025" cy="1389025"/>
          </a:xfrm>
          <a:prstGeom prst="rect">
            <a:avLst/>
          </a:prstGeom>
        </p:spPr>
      </p:pic>
    </p:spTree>
    <p:extLst>
      <p:ext uri="{BB962C8B-B14F-4D97-AF65-F5344CB8AC3E}">
        <p14:creationId xmlns:p14="http://schemas.microsoft.com/office/powerpoint/2010/main" val="29271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473693" y="2902014"/>
            <a:ext cx="6978316" cy="895149"/>
          </a:xfrm>
          <a:prstGeom prst="roundRect">
            <a:avLst/>
          </a:prstGeom>
          <a:noFill/>
          <a:ln w="38100">
            <a:solidFill>
              <a:srgbClr val="B02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004457" y="3057200"/>
            <a:ext cx="6428011" cy="584775"/>
          </a:xfrm>
          <a:prstGeom prst="rect">
            <a:avLst/>
          </a:prstGeom>
          <a:noFill/>
        </p:spPr>
        <p:txBody>
          <a:bodyPr wrap="square" rtlCol="0">
            <a:spAutoFit/>
          </a:bodyPr>
          <a:lstStyle/>
          <a:p>
            <a:r>
              <a:rPr lang="en-GB" sz="3200" dirty="0">
                <a:latin typeface="Gill Sans MT" panose="020B0502020104020203" pitchFamily="34" charset="0"/>
              </a:rPr>
              <a:t>“It’s only 3 weeks until half term!”</a:t>
            </a:r>
          </a:p>
        </p:txBody>
      </p:sp>
      <p:sp>
        <p:nvSpPr>
          <p:cNvPr id="8" name="Rounded Rectangle 7"/>
          <p:cNvSpPr/>
          <p:nvPr/>
        </p:nvSpPr>
        <p:spPr>
          <a:xfrm>
            <a:off x="8073993" y="715476"/>
            <a:ext cx="3389696" cy="814942"/>
          </a:xfrm>
          <a:prstGeom prst="roundRect">
            <a:avLst/>
          </a:prstGeom>
          <a:noFill/>
          <a:ln w="38100">
            <a:solidFill>
              <a:srgbClr val="B02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433674" y="802102"/>
            <a:ext cx="728084" cy="584775"/>
          </a:xfrm>
          <a:prstGeom prst="rect">
            <a:avLst/>
          </a:prstGeom>
          <a:noFill/>
        </p:spPr>
        <p:txBody>
          <a:bodyPr wrap="none" rtlCol="0">
            <a:spAutoFit/>
          </a:bodyPr>
          <a:lstStyle/>
          <a:p>
            <a:r>
              <a:rPr lang="en-GB" sz="3200" dirty="0">
                <a:latin typeface="Gill Sans MT" panose="020B0502020104020203" pitchFamily="34" charset="0"/>
              </a:rPr>
              <a:t>sad</a:t>
            </a:r>
          </a:p>
        </p:txBody>
      </p:sp>
      <p:sp>
        <p:nvSpPr>
          <p:cNvPr id="11" name="Rounded Rectangle 10"/>
          <p:cNvSpPr/>
          <p:nvPr/>
        </p:nvSpPr>
        <p:spPr>
          <a:xfrm>
            <a:off x="649463" y="715476"/>
            <a:ext cx="3389696" cy="814942"/>
          </a:xfrm>
          <a:prstGeom prst="roundRect">
            <a:avLst/>
          </a:prstGeom>
          <a:noFill/>
          <a:ln w="38100">
            <a:solidFill>
              <a:srgbClr val="B02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770362" y="808518"/>
            <a:ext cx="1092992" cy="584775"/>
          </a:xfrm>
          <a:prstGeom prst="rect">
            <a:avLst/>
          </a:prstGeom>
          <a:noFill/>
        </p:spPr>
        <p:txBody>
          <a:bodyPr wrap="none" rtlCol="0">
            <a:spAutoFit/>
          </a:bodyPr>
          <a:lstStyle/>
          <a:p>
            <a:r>
              <a:rPr lang="en-GB" sz="3200" dirty="0">
                <a:latin typeface="Gill Sans MT" panose="020B0502020104020203" pitchFamily="34" charset="0"/>
              </a:rPr>
              <a:t>angry</a:t>
            </a:r>
          </a:p>
        </p:txBody>
      </p:sp>
      <p:sp>
        <p:nvSpPr>
          <p:cNvPr id="16" name="Rounded Rectangle 15"/>
          <p:cNvSpPr/>
          <p:nvPr/>
        </p:nvSpPr>
        <p:spPr>
          <a:xfrm>
            <a:off x="4361728" y="715476"/>
            <a:ext cx="3389696" cy="814942"/>
          </a:xfrm>
          <a:prstGeom prst="roundRect">
            <a:avLst/>
          </a:prstGeom>
          <a:noFill/>
          <a:ln w="38100">
            <a:solidFill>
              <a:srgbClr val="B02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504963" y="830559"/>
            <a:ext cx="1399742" cy="584775"/>
          </a:xfrm>
          <a:prstGeom prst="rect">
            <a:avLst/>
          </a:prstGeom>
          <a:noFill/>
        </p:spPr>
        <p:txBody>
          <a:bodyPr wrap="none" rtlCol="0">
            <a:spAutoFit/>
          </a:bodyPr>
          <a:lstStyle/>
          <a:p>
            <a:r>
              <a:rPr lang="en-GB" sz="3200" dirty="0">
                <a:latin typeface="Gill Sans MT" panose="020B0502020104020203" pitchFamily="34" charset="0"/>
              </a:rPr>
              <a:t>excited</a:t>
            </a:r>
          </a:p>
        </p:txBody>
      </p:sp>
      <p:sp>
        <p:nvSpPr>
          <p:cNvPr id="19" name="Rounded Rectangle 18"/>
          <p:cNvSpPr/>
          <p:nvPr/>
        </p:nvSpPr>
        <p:spPr>
          <a:xfrm>
            <a:off x="8194551" y="5168759"/>
            <a:ext cx="3389696" cy="814942"/>
          </a:xfrm>
          <a:prstGeom prst="roundRect">
            <a:avLst/>
          </a:prstGeom>
          <a:noFill/>
          <a:ln w="38100">
            <a:solidFill>
              <a:srgbClr val="B02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9132083" y="5283842"/>
            <a:ext cx="1669047" cy="584775"/>
          </a:xfrm>
          <a:prstGeom prst="rect">
            <a:avLst/>
          </a:prstGeom>
          <a:noFill/>
        </p:spPr>
        <p:txBody>
          <a:bodyPr wrap="none" rtlCol="0">
            <a:spAutoFit/>
          </a:bodyPr>
          <a:lstStyle/>
          <a:p>
            <a:r>
              <a:rPr lang="en-GB" sz="3200" dirty="0">
                <a:latin typeface="Gill Sans MT" panose="020B0502020104020203" pitchFamily="34" charset="0"/>
              </a:rPr>
              <a:t>confused</a:t>
            </a:r>
          </a:p>
        </p:txBody>
      </p:sp>
      <p:sp>
        <p:nvSpPr>
          <p:cNvPr id="21" name="Rounded Rectangle 20"/>
          <p:cNvSpPr/>
          <p:nvPr/>
        </p:nvSpPr>
        <p:spPr>
          <a:xfrm>
            <a:off x="4361728" y="5168758"/>
            <a:ext cx="3389696" cy="814942"/>
          </a:xfrm>
          <a:prstGeom prst="roundRect">
            <a:avLst/>
          </a:prstGeom>
          <a:noFill/>
          <a:ln w="38100">
            <a:solidFill>
              <a:srgbClr val="B02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299510" y="5283841"/>
            <a:ext cx="1514132" cy="584775"/>
          </a:xfrm>
          <a:prstGeom prst="rect">
            <a:avLst/>
          </a:prstGeom>
          <a:noFill/>
        </p:spPr>
        <p:txBody>
          <a:bodyPr wrap="none" rtlCol="0">
            <a:spAutoFit/>
          </a:bodyPr>
          <a:lstStyle/>
          <a:p>
            <a:r>
              <a:rPr lang="en-GB" sz="3200" dirty="0">
                <a:latin typeface="Gill Sans MT" panose="020B0502020104020203" pitchFamily="34" charset="0"/>
              </a:rPr>
              <a:t>worried</a:t>
            </a:r>
          </a:p>
        </p:txBody>
      </p:sp>
      <p:sp>
        <p:nvSpPr>
          <p:cNvPr id="23" name="Rounded Rectangle 22"/>
          <p:cNvSpPr/>
          <p:nvPr/>
        </p:nvSpPr>
        <p:spPr>
          <a:xfrm>
            <a:off x="649463" y="5168758"/>
            <a:ext cx="3389696" cy="814942"/>
          </a:xfrm>
          <a:prstGeom prst="roundRect">
            <a:avLst/>
          </a:prstGeom>
          <a:noFill/>
          <a:ln w="38100">
            <a:solidFill>
              <a:srgbClr val="B02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621639" y="5283840"/>
            <a:ext cx="1522404" cy="584775"/>
          </a:xfrm>
          <a:prstGeom prst="rect">
            <a:avLst/>
          </a:prstGeom>
          <a:noFill/>
        </p:spPr>
        <p:txBody>
          <a:bodyPr wrap="none" rtlCol="0">
            <a:spAutoFit/>
          </a:bodyPr>
          <a:lstStyle/>
          <a:p>
            <a:r>
              <a:rPr lang="en-GB" sz="3200" dirty="0">
                <a:latin typeface="Gill Sans MT" panose="020B0502020104020203" pitchFamily="34" charset="0"/>
              </a:rPr>
              <a:t>nervous</a:t>
            </a:r>
          </a:p>
        </p:txBody>
      </p:sp>
    </p:spTree>
    <p:extLst>
      <p:ext uri="{BB962C8B-B14F-4D97-AF65-F5344CB8AC3E}">
        <p14:creationId xmlns:p14="http://schemas.microsoft.com/office/powerpoint/2010/main" val="412429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7E605-92BD-4B2A-B799-A221F9DAFCB4}"/>
              </a:ext>
            </a:extLst>
          </p:cNvPr>
          <p:cNvSpPr>
            <a:spLocks noGrp="1"/>
          </p:cNvSpPr>
          <p:nvPr>
            <p:ph type="title"/>
          </p:nvPr>
        </p:nvSpPr>
        <p:spPr>
          <a:xfrm>
            <a:off x="838201" y="345810"/>
            <a:ext cx="5120561" cy="1325563"/>
          </a:xfrm>
        </p:spPr>
        <p:txBody>
          <a:bodyPr>
            <a:normAutofit/>
          </a:bodyPr>
          <a:lstStyle/>
          <a:p>
            <a:r>
              <a:rPr lang="en-GB" b="1" dirty="0">
                <a:solidFill>
                  <a:srgbClr val="C00000"/>
                </a:solidFill>
              </a:rPr>
              <a:t>Articulate</a:t>
            </a:r>
          </a:p>
        </p:txBody>
      </p:sp>
      <p:sp>
        <p:nvSpPr>
          <p:cNvPr id="16" name="Content Placeholder 15">
            <a:extLst>
              <a:ext uri="{FF2B5EF4-FFF2-40B4-BE49-F238E27FC236}">
                <a16:creationId xmlns:a16="http://schemas.microsoft.com/office/drawing/2014/main" id="{40B9E4B1-66E1-1719-B969-8BEA3FD8A369}"/>
              </a:ext>
            </a:extLst>
          </p:cNvPr>
          <p:cNvSpPr>
            <a:spLocks noGrp="1"/>
          </p:cNvSpPr>
          <p:nvPr>
            <p:ph idx="1"/>
          </p:nvPr>
        </p:nvSpPr>
        <p:spPr>
          <a:xfrm>
            <a:off x="838201" y="1825625"/>
            <a:ext cx="5092194" cy="4351338"/>
          </a:xfrm>
        </p:spPr>
        <p:txBody>
          <a:bodyPr>
            <a:normAutofit/>
          </a:bodyPr>
          <a:lstStyle/>
          <a:p>
            <a:r>
              <a:rPr lang="en-US" dirty="0"/>
              <a:t>Simile</a:t>
            </a:r>
          </a:p>
          <a:p>
            <a:r>
              <a:rPr lang="en-US" dirty="0"/>
              <a:t>Metaphor</a:t>
            </a:r>
          </a:p>
          <a:p>
            <a:endParaRPr lang="en-US" dirty="0"/>
          </a:p>
          <a:p>
            <a:r>
              <a:rPr lang="en-US" dirty="0"/>
              <a:t>Factor</a:t>
            </a:r>
          </a:p>
          <a:p>
            <a:r>
              <a:rPr lang="en-US" dirty="0"/>
              <a:t>Prime number</a:t>
            </a:r>
          </a:p>
          <a:p>
            <a:endParaRPr lang="en-US" dirty="0"/>
          </a:p>
          <a:p>
            <a:r>
              <a:rPr lang="en-US" dirty="0"/>
              <a:t>Shade</a:t>
            </a:r>
          </a:p>
          <a:p>
            <a:r>
              <a:rPr lang="en-US" dirty="0"/>
              <a:t>Tone </a:t>
            </a:r>
          </a:p>
        </p:txBody>
      </p:sp>
      <p:sp>
        <p:nvSpPr>
          <p:cNvPr id="21" name="Oval 2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picture containing diagram&#10;&#10;Description automatically generated">
            <a:extLst>
              <a:ext uri="{FF2B5EF4-FFF2-40B4-BE49-F238E27FC236}">
                <a16:creationId xmlns:a16="http://schemas.microsoft.com/office/drawing/2014/main" id="{EEB8347B-D9A9-4B10-AB13-E298ABA521B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26" r="-2" b="291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3" name="Arc 2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Content Placeholder 7" descr="A board game on a table&#10;&#10;Description automatically generated with medium confidence">
            <a:extLst>
              <a:ext uri="{FF2B5EF4-FFF2-40B4-BE49-F238E27FC236}">
                <a16:creationId xmlns:a16="http://schemas.microsoft.com/office/drawing/2014/main" id="{1590A082-5B1C-457B-8DC5-9A996F5E752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218" r="8028"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8">
            <a:extLst>
              <a:ext uri="{FF2B5EF4-FFF2-40B4-BE49-F238E27FC236}">
                <a16:creationId xmlns:a16="http://schemas.microsoft.com/office/drawing/2014/main" id="{DCA3BB6D-93A8-42B1-9938-09FD26B10F36}"/>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www.flickr.com/photos/leehaywood/7141489175">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12" name="TextBox 11">
            <a:extLst>
              <a:ext uri="{FF2B5EF4-FFF2-40B4-BE49-F238E27FC236}">
                <a16:creationId xmlns:a16="http://schemas.microsoft.com/office/drawing/2014/main" id="{106B650C-EE5B-4D0B-BE48-48F4BB3EE9A4}"/>
              </a:ext>
            </a:extLst>
          </p:cNvPr>
          <p:cNvSpPr txBox="1"/>
          <p:nvPr/>
        </p:nvSpPr>
        <p:spPr>
          <a:xfrm>
            <a:off x="7565216" y="6870700"/>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Articulat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521938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1">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AAE0DE6-08A4-4F5C-9EF5-519E7665F807}"/>
              </a:ext>
            </a:extLst>
          </p:cNvPr>
          <p:cNvSpPr>
            <a:spLocks noGrp="1"/>
          </p:cNvSpPr>
          <p:nvPr>
            <p:ph type="title"/>
          </p:nvPr>
        </p:nvSpPr>
        <p:spPr>
          <a:xfrm>
            <a:off x="7550663" y="1455611"/>
            <a:ext cx="3849624" cy="2312521"/>
          </a:xfrm>
        </p:spPr>
        <p:txBody>
          <a:bodyPr vert="horz" lIns="91440" tIns="45720" rIns="91440" bIns="45720" rtlCol="0" anchor="b">
            <a:normAutofit/>
          </a:bodyPr>
          <a:lstStyle/>
          <a:p>
            <a:r>
              <a:rPr lang="en-US" kern="1200" dirty="0">
                <a:solidFill>
                  <a:srgbClr val="C00000"/>
                </a:solidFill>
                <a:latin typeface="Arial Black" panose="020B0A04020102020204" pitchFamily="34" charset="0"/>
              </a:rPr>
              <a:t>1 – 20 Game</a:t>
            </a:r>
          </a:p>
        </p:txBody>
      </p:sp>
      <p:sp>
        <p:nvSpPr>
          <p:cNvPr id="33" name="Rectangle 32">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9408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vector graphics, clipart&#10;&#10;Description automatically generated">
            <a:extLst>
              <a:ext uri="{FF2B5EF4-FFF2-40B4-BE49-F238E27FC236}">
                <a16:creationId xmlns:a16="http://schemas.microsoft.com/office/drawing/2014/main" id="{3E396CBE-B58C-4CE0-88B8-AF0E98029E7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2115" y="1342724"/>
            <a:ext cx="5641848" cy="4154451"/>
          </a:xfrm>
          <a:prstGeom prst="rect">
            <a:avLst/>
          </a:prstGeom>
          <a:ln w="12700">
            <a:noFill/>
          </a:ln>
        </p:spPr>
      </p:pic>
      <p:sp>
        <p:nvSpPr>
          <p:cNvPr id="35"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238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240" t="7215" r="-6" b="15187"/>
          <a:stretch/>
        </p:blipFill>
        <p:spPr>
          <a:xfrm>
            <a:off x="0" y="1"/>
            <a:ext cx="12227442" cy="6858000"/>
          </a:xfrm>
          <a:prstGeom prst="rect">
            <a:avLst/>
          </a:prstGeom>
        </p:spPr>
      </p:pic>
      <p:sp>
        <p:nvSpPr>
          <p:cNvPr id="9" name="Rectangle 8"/>
          <p:cNvSpPr/>
          <p:nvPr/>
        </p:nvSpPr>
        <p:spPr>
          <a:xfrm>
            <a:off x="-35443" y="-92527"/>
            <a:ext cx="12227442" cy="6857999"/>
          </a:xfrm>
          <a:prstGeom prst="rect">
            <a:avLst/>
          </a:prstGeom>
          <a:solidFill>
            <a:srgbClr val="D0617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ubtitle 2"/>
          <p:cNvSpPr txBox="1">
            <a:spLocks/>
          </p:cNvSpPr>
          <p:nvPr/>
        </p:nvSpPr>
        <p:spPr>
          <a:xfrm>
            <a:off x="490889" y="5942957"/>
            <a:ext cx="10444434" cy="450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chemeClr val="bg1"/>
              </a:solidFill>
              <a:ea typeface="Century Gothic" charset="0"/>
              <a:cs typeface="Century Gothic" charset="0"/>
            </a:endParaRPr>
          </a:p>
        </p:txBody>
      </p:sp>
      <p:cxnSp>
        <p:nvCxnSpPr>
          <p:cNvPr id="17" name="Straight Connector 16"/>
          <p:cNvCxnSpPr/>
          <p:nvPr/>
        </p:nvCxnSpPr>
        <p:spPr>
          <a:xfrm>
            <a:off x="587141" y="5553157"/>
            <a:ext cx="85472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oogle Shape;60;p13" descr="Logo, icon&#10;&#10;Description automatically generated">
            <a:extLst>
              <a:ext uri="{FF2B5EF4-FFF2-40B4-BE49-F238E27FC236}">
                <a16:creationId xmlns:a16="http://schemas.microsoft.com/office/drawing/2014/main" id="{2B2EE7A0-ECFE-48BD-9BC8-071524AAB6D3}"/>
              </a:ext>
            </a:extLst>
          </p:cNvPr>
          <p:cNvPicPr preferRelativeResize="0"/>
          <p:nvPr/>
        </p:nvPicPr>
        <p:blipFill rotWithShape="1">
          <a:blip r:embed="rId3"/>
          <a:srcRect l="6859" r="6241" b="-1"/>
          <a:stretch/>
        </p:blipFill>
        <p:spPr>
          <a:xfrm>
            <a:off x="8911770" y="625466"/>
            <a:ext cx="3280229" cy="2117733"/>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pic>
        <p:nvPicPr>
          <p:cNvPr id="10" name="Picture 9">
            <a:extLst>
              <a:ext uri="{FF2B5EF4-FFF2-40B4-BE49-F238E27FC236}">
                <a16:creationId xmlns:a16="http://schemas.microsoft.com/office/drawing/2014/main" id="{AF4551C5-8ADA-4577-937D-17DB347F9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968" y="2602407"/>
            <a:ext cx="2258253" cy="2258253"/>
          </a:xfrm>
          <a:prstGeom prst="rect">
            <a:avLst/>
          </a:prstGeom>
        </p:spPr>
      </p:pic>
      <p:sp>
        <p:nvSpPr>
          <p:cNvPr id="2" name="TextBox 1">
            <a:extLst>
              <a:ext uri="{FF2B5EF4-FFF2-40B4-BE49-F238E27FC236}">
                <a16:creationId xmlns:a16="http://schemas.microsoft.com/office/drawing/2014/main" id="{529EA555-21F4-462F-A6BB-A293B0172A5F}"/>
              </a:ext>
            </a:extLst>
          </p:cNvPr>
          <p:cNvSpPr txBox="1"/>
          <p:nvPr/>
        </p:nvSpPr>
        <p:spPr>
          <a:xfrm>
            <a:off x="286779" y="1736035"/>
            <a:ext cx="7289677" cy="1600438"/>
          </a:xfrm>
          <a:prstGeom prst="rect">
            <a:avLst/>
          </a:prstGeom>
          <a:noFill/>
        </p:spPr>
        <p:txBody>
          <a:bodyPr wrap="square" rtlCol="0">
            <a:spAutoFit/>
          </a:bodyPr>
          <a:lstStyle/>
          <a:p>
            <a:pPr algn="ctr"/>
            <a:r>
              <a:rPr lang="en-GB" sz="4000" i="1" dirty="0">
                <a:solidFill>
                  <a:schemeClr val="bg1"/>
                </a:solidFill>
                <a:latin typeface="Arial Black" panose="020B0A04020102020204" pitchFamily="34" charset="0"/>
                <a:cs typeface="Arial" panose="020B0604020202020204" pitchFamily="34" charset="0"/>
              </a:rPr>
              <a:t>If I ruled the world, I would …</a:t>
            </a:r>
          </a:p>
          <a:p>
            <a:endParaRPr lang="en-GB" dirty="0"/>
          </a:p>
        </p:txBody>
      </p:sp>
      <p:pic>
        <p:nvPicPr>
          <p:cNvPr id="6" name="Picture 5" descr="Map&#10;&#10;Description automatically generated">
            <a:extLst>
              <a:ext uri="{FF2B5EF4-FFF2-40B4-BE49-F238E27FC236}">
                <a16:creationId xmlns:a16="http://schemas.microsoft.com/office/drawing/2014/main" id="{17F7C3AD-988D-455C-AFE3-E5271B53FDE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0149" y="2765897"/>
            <a:ext cx="3102652" cy="2857615"/>
          </a:xfrm>
          <a:prstGeom prst="rect">
            <a:avLst/>
          </a:prstGeom>
        </p:spPr>
      </p:pic>
      <p:sp>
        <p:nvSpPr>
          <p:cNvPr id="7" name="TextBox 6">
            <a:extLst>
              <a:ext uri="{FF2B5EF4-FFF2-40B4-BE49-F238E27FC236}">
                <a16:creationId xmlns:a16="http://schemas.microsoft.com/office/drawing/2014/main" id="{A2CEC6F0-CD15-459B-B25A-776F1B5814DA}"/>
              </a:ext>
            </a:extLst>
          </p:cNvPr>
          <p:cNvSpPr txBox="1"/>
          <p:nvPr/>
        </p:nvSpPr>
        <p:spPr>
          <a:xfrm>
            <a:off x="5330149" y="6648609"/>
            <a:ext cx="3102652" cy="230832"/>
          </a:xfrm>
          <a:prstGeom prst="rect">
            <a:avLst/>
          </a:prstGeom>
          <a:noFill/>
        </p:spPr>
        <p:txBody>
          <a:bodyPr wrap="square" rtlCol="0">
            <a:spAutoFit/>
          </a:bodyPr>
          <a:lstStyle/>
          <a:p>
            <a:r>
              <a:rPr lang="en-GB" sz="900">
                <a:hlinkClick r:id="rId6" tooltip="http://gis.stackexchange.com/questions/94150/how-to-get-a-classical-globe-projection"/>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63093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745"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3246582"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6179129"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9097825"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341745" y="53752"/>
            <a:ext cx="10280535" cy="1143000"/>
          </a:xfrm>
        </p:spPr>
        <p:txBody>
          <a:bodyPr>
            <a:normAutofit/>
          </a:bodyPr>
          <a:lstStyle/>
          <a:p>
            <a:r>
              <a:rPr lang="en-GB" dirty="0">
                <a:latin typeface="Gill Sans MT" pitchFamily="34" charset="0"/>
              </a:rPr>
              <a:t>Oracy skills framework</a:t>
            </a:r>
          </a:p>
        </p:txBody>
      </p:sp>
      <p:sp>
        <p:nvSpPr>
          <p:cNvPr id="10" name="Rounded Rectangle 9"/>
          <p:cNvSpPr/>
          <p:nvPr/>
        </p:nvSpPr>
        <p:spPr>
          <a:xfrm>
            <a:off x="341745" y="3671455"/>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srcRect l="41526" t="28527" r="43995" b="45458"/>
          <a:stretch/>
        </p:blipFill>
        <p:spPr>
          <a:xfrm>
            <a:off x="459515" y="3838160"/>
            <a:ext cx="2507660" cy="2534479"/>
          </a:xfrm>
          <a:prstGeom prst="rect">
            <a:avLst/>
          </a:prstGeom>
        </p:spPr>
      </p:pic>
      <p:sp>
        <p:nvSpPr>
          <p:cNvPr id="12" name="Rounded Rectangle 11"/>
          <p:cNvSpPr/>
          <p:nvPr/>
        </p:nvSpPr>
        <p:spPr>
          <a:xfrm>
            <a:off x="3246582" y="3671455"/>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179129" y="3671454"/>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9083966" y="3617703"/>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4"/>
          <a:srcRect l="39212" t="29874" r="41392" b="40627"/>
          <a:stretch/>
        </p:blipFill>
        <p:spPr>
          <a:xfrm>
            <a:off x="3435927" y="4040265"/>
            <a:ext cx="2424643" cy="2074208"/>
          </a:xfrm>
          <a:prstGeom prst="rect">
            <a:avLst/>
          </a:prstGeom>
        </p:spPr>
      </p:pic>
      <p:pic>
        <p:nvPicPr>
          <p:cNvPr id="17" name="Picture 16"/>
          <p:cNvPicPr>
            <a:picLocks noChangeAspect="1"/>
          </p:cNvPicPr>
          <p:nvPr/>
        </p:nvPicPr>
        <p:blipFill rotWithShape="1">
          <a:blip r:embed="rId5"/>
          <a:srcRect l="41506" t="29530" r="43375" b="56044"/>
          <a:stretch/>
        </p:blipFill>
        <p:spPr>
          <a:xfrm>
            <a:off x="6288317" y="4305716"/>
            <a:ext cx="2504497" cy="1344314"/>
          </a:xfrm>
          <a:prstGeom prst="rect">
            <a:avLst/>
          </a:prstGeom>
        </p:spPr>
      </p:pic>
      <p:pic>
        <p:nvPicPr>
          <p:cNvPr id="18" name="Picture 17"/>
          <p:cNvPicPr>
            <a:picLocks noChangeAspect="1"/>
          </p:cNvPicPr>
          <p:nvPr/>
        </p:nvPicPr>
        <p:blipFill rotWithShape="1">
          <a:blip r:embed="rId6"/>
          <a:srcRect l="41523" t="32887" r="43673" b="50947"/>
          <a:stretch/>
        </p:blipFill>
        <p:spPr>
          <a:xfrm>
            <a:off x="9269111" y="4348547"/>
            <a:ext cx="2372909" cy="1457643"/>
          </a:xfrm>
          <a:prstGeom prst="rect">
            <a:avLst/>
          </a:prstGeom>
        </p:spPr>
      </p:pic>
      <p:pic>
        <p:nvPicPr>
          <p:cNvPr id="19" name="Picture 18"/>
          <p:cNvPicPr>
            <a:picLocks noChangeAspect="1"/>
          </p:cNvPicPr>
          <p:nvPr/>
        </p:nvPicPr>
        <p:blipFill rotWithShape="1">
          <a:blip r:embed="rId7"/>
          <a:srcRect l="44242" t="31742" r="46237" b="52620"/>
          <a:stretch/>
        </p:blipFill>
        <p:spPr>
          <a:xfrm>
            <a:off x="674273" y="1263644"/>
            <a:ext cx="2078143" cy="1920021"/>
          </a:xfrm>
          <a:prstGeom prst="rect">
            <a:avLst/>
          </a:prstGeom>
        </p:spPr>
      </p:pic>
      <p:pic>
        <p:nvPicPr>
          <p:cNvPr id="20" name="Picture 19"/>
          <p:cNvPicPr>
            <a:picLocks noChangeAspect="1"/>
          </p:cNvPicPr>
          <p:nvPr/>
        </p:nvPicPr>
        <p:blipFill rotWithShape="1">
          <a:blip r:embed="rId7"/>
          <a:srcRect l="44242" t="31742" r="46237" b="52620"/>
          <a:stretch/>
        </p:blipFill>
        <p:spPr>
          <a:xfrm>
            <a:off x="3579110" y="1306978"/>
            <a:ext cx="2078143" cy="1920021"/>
          </a:xfrm>
          <a:prstGeom prst="rect">
            <a:avLst/>
          </a:prstGeom>
        </p:spPr>
      </p:pic>
      <p:pic>
        <p:nvPicPr>
          <p:cNvPr id="21" name="Picture 20"/>
          <p:cNvPicPr>
            <a:picLocks noChangeAspect="1"/>
          </p:cNvPicPr>
          <p:nvPr/>
        </p:nvPicPr>
        <p:blipFill rotWithShape="1">
          <a:blip r:embed="rId7"/>
          <a:srcRect l="44242" t="31742" r="46237" b="52620"/>
          <a:stretch/>
        </p:blipFill>
        <p:spPr>
          <a:xfrm>
            <a:off x="6511657" y="1335226"/>
            <a:ext cx="2078143" cy="1920021"/>
          </a:xfrm>
          <a:prstGeom prst="rect">
            <a:avLst/>
          </a:prstGeom>
        </p:spPr>
      </p:pic>
      <p:pic>
        <p:nvPicPr>
          <p:cNvPr id="22" name="Picture 21"/>
          <p:cNvPicPr>
            <a:picLocks noChangeAspect="1"/>
          </p:cNvPicPr>
          <p:nvPr/>
        </p:nvPicPr>
        <p:blipFill rotWithShape="1">
          <a:blip r:embed="rId7"/>
          <a:srcRect l="44242" t="31742" r="46237" b="52620"/>
          <a:stretch/>
        </p:blipFill>
        <p:spPr>
          <a:xfrm>
            <a:off x="9430353" y="1335226"/>
            <a:ext cx="2078143" cy="1920021"/>
          </a:xfrm>
          <a:prstGeom prst="rect">
            <a:avLst/>
          </a:prstGeom>
        </p:spPr>
      </p:pic>
      <p:pic>
        <p:nvPicPr>
          <p:cNvPr id="23" name="Picture 22">
            <a:extLst>
              <a:ext uri="{FF2B5EF4-FFF2-40B4-BE49-F238E27FC236}">
                <a16:creationId xmlns:a16="http://schemas.microsoft.com/office/drawing/2014/main" id="{B738288C-1228-47AD-B1A6-C3E8FD39FB48}"/>
              </a:ext>
            </a:extLst>
          </p:cNvPr>
          <p:cNvPicPr>
            <a:picLocks noChangeAspect="1"/>
          </p:cNvPicPr>
          <p:nvPr/>
        </p:nvPicPr>
        <p:blipFill rotWithShape="1">
          <a:blip r:embed="rId8"/>
          <a:srcRect l="18113" t="25848" r="21767" b="21634"/>
          <a:stretch/>
        </p:blipFill>
        <p:spPr>
          <a:xfrm>
            <a:off x="7952892" y="139017"/>
            <a:ext cx="2481525" cy="1219370"/>
          </a:xfrm>
          <a:prstGeom prst="rect">
            <a:avLst/>
          </a:prstGeom>
        </p:spPr>
      </p:pic>
      <p:sp>
        <p:nvSpPr>
          <p:cNvPr id="2" name="Arrow: Left 1">
            <a:extLst>
              <a:ext uri="{FF2B5EF4-FFF2-40B4-BE49-F238E27FC236}">
                <a16:creationId xmlns:a16="http://schemas.microsoft.com/office/drawing/2014/main" id="{3674C5F3-43B0-4969-867B-BBBBD6B45A59}"/>
              </a:ext>
            </a:extLst>
          </p:cNvPr>
          <p:cNvSpPr/>
          <p:nvPr/>
        </p:nvSpPr>
        <p:spPr>
          <a:xfrm>
            <a:off x="9840686" y="620519"/>
            <a:ext cx="1801334" cy="44805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accent2"/>
              </a:solidFill>
            </a:endParaRPr>
          </a:p>
        </p:txBody>
      </p:sp>
    </p:spTree>
    <p:extLst>
      <p:ext uri="{BB962C8B-B14F-4D97-AF65-F5344CB8AC3E}">
        <p14:creationId xmlns:p14="http://schemas.microsoft.com/office/powerpoint/2010/main" val="460491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745"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3246582"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6179129"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9097825" y="1080655"/>
            <a:ext cx="2743200" cy="2429164"/>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1569720" y="53752"/>
            <a:ext cx="9052560" cy="1143000"/>
          </a:xfrm>
        </p:spPr>
        <p:txBody>
          <a:bodyPr>
            <a:normAutofit/>
          </a:bodyPr>
          <a:lstStyle/>
          <a:p>
            <a:r>
              <a:rPr lang="en-GB" dirty="0">
                <a:latin typeface="Gill Sans MT" pitchFamily="34" charset="0"/>
              </a:rPr>
              <a:t>Oracy skills framework</a:t>
            </a:r>
          </a:p>
        </p:txBody>
      </p:sp>
      <p:sp>
        <p:nvSpPr>
          <p:cNvPr id="10" name="Rounded Rectangle 9"/>
          <p:cNvSpPr/>
          <p:nvPr/>
        </p:nvSpPr>
        <p:spPr>
          <a:xfrm>
            <a:off x="341745" y="3671455"/>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2"/>
          <a:srcRect l="41526" t="28527" r="43995" b="45458"/>
          <a:stretch/>
        </p:blipFill>
        <p:spPr>
          <a:xfrm>
            <a:off x="459515" y="3838160"/>
            <a:ext cx="2507660" cy="2534479"/>
          </a:xfrm>
          <a:prstGeom prst="rect">
            <a:avLst/>
          </a:prstGeom>
        </p:spPr>
      </p:pic>
      <p:sp>
        <p:nvSpPr>
          <p:cNvPr id="12" name="Rounded Rectangle 11"/>
          <p:cNvSpPr/>
          <p:nvPr/>
        </p:nvSpPr>
        <p:spPr>
          <a:xfrm>
            <a:off x="3246582" y="3671455"/>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179129" y="3671454"/>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9083966" y="3617703"/>
            <a:ext cx="2743200" cy="2867890"/>
          </a:xfrm>
          <a:prstGeom prst="round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3"/>
          <a:srcRect l="39212" t="29874" r="41392" b="40627"/>
          <a:stretch/>
        </p:blipFill>
        <p:spPr>
          <a:xfrm>
            <a:off x="3435927" y="4040265"/>
            <a:ext cx="2424643" cy="2074208"/>
          </a:xfrm>
          <a:prstGeom prst="rect">
            <a:avLst/>
          </a:prstGeom>
        </p:spPr>
      </p:pic>
      <p:pic>
        <p:nvPicPr>
          <p:cNvPr id="17" name="Picture 16"/>
          <p:cNvPicPr>
            <a:picLocks noChangeAspect="1"/>
          </p:cNvPicPr>
          <p:nvPr/>
        </p:nvPicPr>
        <p:blipFill rotWithShape="1">
          <a:blip r:embed="rId4"/>
          <a:srcRect l="41506" t="29530" r="43375" b="56044"/>
          <a:stretch/>
        </p:blipFill>
        <p:spPr>
          <a:xfrm>
            <a:off x="6288317" y="4305716"/>
            <a:ext cx="2504497" cy="1344314"/>
          </a:xfrm>
          <a:prstGeom prst="rect">
            <a:avLst/>
          </a:prstGeom>
        </p:spPr>
      </p:pic>
      <p:pic>
        <p:nvPicPr>
          <p:cNvPr id="18" name="Picture 17"/>
          <p:cNvPicPr>
            <a:picLocks noChangeAspect="1"/>
          </p:cNvPicPr>
          <p:nvPr/>
        </p:nvPicPr>
        <p:blipFill rotWithShape="1">
          <a:blip r:embed="rId5"/>
          <a:srcRect l="41523" t="32887" r="43673" b="50947"/>
          <a:stretch/>
        </p:blipFill>
        <p:spPr>
          <a:xfrm>
            <a:off x="9269111" y="4348547"/>
            <a:ext cx="2372909" cy="1457643"/>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9022" y="1196752"/>
            <a:ext cx="1782667" cy="1796705"/>
          </a:xfrm>
          <a:prstGeom prst="rect">
            <a:avLst/>
          </a:prstGeom>
        </p:spPr>
      </p:pic>
      <p:grpSp>
        <p:nvGrpSpPr>
          <p:cNvPr id="24" name="Group 23"/>
          <p:cNvGrpSpPr/>
          <p:nvPr/>
        </p:nvGrpSpPr>
        <p:grpSpPr>
          <a:xfrm>
            <a:off x="3800779" y="2888793"/>
            <a:ext cx="1710910" cy="715580"/>
            <a:chOff x="0" y="0"/>
            <a:chExt cx="1710910" cy="715580"/>
          </a:xfrm>
        </p:grpSpPr>
        <p:sp>
          <p:nvSpPr>
            <p:cNvPr id="25" name="Rectangle 24"/>
            <p:cNvSpPr/>
            <p:nvPr/>
          </p:nvSpPr>
          <p:spPr>
            <a:xfrm>
              <a:off x="0" y="0"/>
              <a:ext cx="1710910" cy="7155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p:cNvSpPr txBox="1"/>
            <p:nvPr/>
          </p:nvSpPr>
          <p:spPr>
            <a:xfrm>
              <a:off x="0" y="0"/>
              <a:ext cx="1710910" cy="7155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dirty="0">
                  <a:latin typeface="Gill Sans MT" pitchFamily="34" charset="0"/>
                </a:rPr>
                <a:t>Cognitive</a:t>
              </a:r>
            </a:p>
          </p:txBody>
        </p:sp>
      </p:gr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16" y="1254305"/>
            <a:ext cx="1739152" cy="1739152"/>
          </a:xfrm>
          <a:prstGeom prst="rect">
            <a:avLst/>
          </a:prstGeom>
        </p:spPr>
      </p:pic>
      <p:sp>
        <p:nvSpPr>
          <p:cNvPr id="28" name="TextBox 27"/>
          <p:cNvSpPr txBox="1"/>
          <p:nvPr/>
        </p:nvSpPr>
        <p:spPr>
          <a:xfrm>
            <a:off x="6753108" y="2875057"/>
            <a:ext cx="1710910" cy="7155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dirty="0">
                <a:latin typeface="Gill Sans MT" pitchFamily="34" charset="0"/>
              </a:rPr>
              <a:t>Linguistic</a:t>
            </a:r>
            <a:endParaRPr lang="en-GB" sz="3000" kern="1200" dirty="0">
              <a:latin typeface="Gill Sans MT" pitchFamily="34" charset="0"/>
            </a:endParaRPr>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611" y="1255078"/>
            <a:ext cx="1769929" cy="1756102"/>
          </a:xfrm>
          <a:prstGeom prst="rect">
            <a:avLst/>
          </a:prstGeom>
        </p:spPr>
      </p:pic>
      <p:sp>
        <p:nvSpPr>
          <p:cNvPr id="30" name="TextBox 29"/>
          <p:cNvSpPr txBox="1"/>
          <p:nvPr/>
        </p:nvSpPr>
        <p:spPr>
          <a:xfrm>
            <a:off x="1159114" y="2921373"/>
            <a:ext cx="1125183" cy="7155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dirty="0">
                <a:latin typeface="Gill Sans MT" pitchFamily="34" charset="0"/>
              </a:rPr>
              <a:t>Social</a:t>
            </a:r>
          </a:p>
        </p:txBody>
      </p:sp>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5087" y="1243940"/>
            <a:ext cx="1728675" cy="1728675"/>
          </a:xfrm>
          <a:prstGeom prst="rect">
            <a:avLst/>
          </a:prstGeom>
        </p:spPr>
      </p:pic>
      <p:sp>
        <p:nvSpPr>
          <p:cNvPr id="32" name="TextBox 31"/>
          <p:cNvSpPr txBox="1"/>
          <p:nvPr/>
        </p:nvSpPr>
        <p:spPr>
          <a:xfrm>
            <a:off x="9773957" y="2887582"/>
            <a:ext cx="1710910" cy="7155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dirty="0">
                <a:latin typeface="Gill Sans MT" pitchFamily="34" charset="0"/>
              </a:rPr>
              <a:t>Physical</a:t>
            </a:r>
            <a:endParaRPr lang="en-GB" sz="3000" kern="1200" dirty="0">
              <a:latin typeface="Gill Sans MT" pitchFamily="34" charset="0"/>
            </a:endParaRPr>
          </a:p>
        </p:txBody>
      </p:sp>
    </p:spTree>
    <p:extLst>
      <p:ext uri="{BB962C8B-B14F-4D97-AF65-F5344CB8AC3E}">
        <p14:creationId xmlns:p14="http://schemas.microsoft.com/office/powerpoint/2010/main" val="32777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889258" y="514213"/>
            <a:ext cx="2950794" cy="6262393"/>
          </a:xfrm>
          <a:prstGeom prst="rect">
            <a:avLst/>
          </a:prstGeom>
          <a:solidFill>
            <a:srgbClr val="F8CF0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090327" y="3096529"/>
            <a:ext cx="2721294" cy="3631388"/>
          </a:xfrm>
          <a:prstGeom prst="rect">
            <a:avLst/>
          </a:prstGeom>
          <a:solidFill>
            <a:srgbClr val="B02D67">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920435" y="6370905"/>
            <a:ext cx="2906395" cy="415517"/>
          </a:xfrm>
          <a:prstGeom prst="rect">
            <a:avLst/>
          </a:prstGeom>
          <a:solidFill>
            <a:srgbClr val="47D1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5889258" y="6361089"/>
            <a:ext cx="2950794" cy="415517"/>
          </a:xfrm>
          <a:prstGeom prst="rect">
            <a:avLst/>
          </a:prstGeom>
          <a:solidFill>
            <a:srgbClr val="F8C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3090325" y="6370905"/>
            <a:ext cx="2721297" cy="415517"/>
          </a:xfrm>
          <a:prstGeom prst="rect">
            <a:avLst/>
          </a:prstGeom>
          <a:solidFill>
            <a:srgbClr val="B02D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925346" y="2152226"/>
            <a:ext cx="2835933" cy="4653749"/>
          </a:xfrm>
          <a:prstGeom prst="rect">
            <a:avLst/>
          </a:prstGeom>
          <a:solidFill>
            <a:srgbClr val="47D1A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82912" y="3416426"/>
            <a:ext cx="2589984" cy="3311493"/>
          </a:xfrm>
          <a:prstGeom prst="rect">
            <a:avLst/>
          </a:prstGeom>
          <a:solidFill>
            <a:srgbClr val="FF93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427" y="41650"/>
            <a:ext cx="581763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dirty="0">
                <a:solidFill>
                  <a:srgbClr val="69235C"/>
                </a:solidFill>
                <a:latin typeface="Helvetica" charset="0"/>
                <a:ea typeface="Helvetica" charset="0"/>
                <a:cs typeface="Helvetica" charset="0"/>
              </a:rPr>
              <a:t>The Oracy Framework</a:t>
            </a:r>
          </a:p>
        </p:txBody>
      </p:sp>
      <p:sp>
        <p:nvSpPr>
          <p:cNvPr id="14" name="Rectangle 13"/>
          <p:cNvSpPr/>
          <p:nvPr/>
        </p:nvSpPr>
        <p:spPr>
          <a:xfrm>
            <a:off x="375238" y="6390459"/>
            <a:ext cx="2596139" cy="41551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1060058" y="6407273"/>
            <a:ext cx="1133414" cy="369332"/>
          </a:xfrm>
          <a:prstGeom prst="rect">
            <a:avLst/>
          </a:prstGeom>
          <a:noFill/>
        </p:spPr>
        <p:txBody>
          <a:bodyPr wrap="square" rtlCol="0">
            <a:spAutoFit/>
          </a:bodyPr>
          <a:lstStyle/>
          <a:p>
            <a:pPr algn="ctr"/>
            <a:r>
              <a:rPr lang="en-US" dirty="0">
                <a:solidFill>
                  <a:schemeClr val="bg1"/>
                </a:solidFill>
                <a:latin typeface="Helvetica" charset="0"/>
                <a:ea typeface="Helvetica" charset="0"/>
                <a:cs typeface="Helvetica" charset="0"/>
              </a:rPr>
              <a:t>Physical</a:t>
            </a:r>
            <a:r>
              <a:rPr lang="en-US" sz="1400" dirty="0">
                <a:solidFill>
                  <a:schemeClr val="bg1"/>
                </a:solidFill>
                <a:latin typeface="Helvetica" charset="0"/>
                <a:ea typeface="Helvetica" charset="0"/>
                <a:cs typeface="Helvetica" charset="0"/>
              </a:rPr>
              <a:t> </a:t>
            </a:r>
          </a:p>
        </p:txBody>
      </p:sp>
      <p:sp>
        <p:nvSpPr>
          <p:cNvPr id="16" name="TextBox 15"/>
          <p:cNvSpPr txBox="1"/>
          <p:nvPr/>
        </p:nvSpPr>
        <p:spPr>
          <a:xfrm>
            <a:off x="3827873" y="6387282"/>
            <a:ext cx="1304717" cy="369332"/>
          </a:xfrm>
          <a:prstGeom prst="rect">
            <a:avLst/>
          </a:prstGeom>
          <a:noFill/>
        </p:spPr>
        <p:txBody>
          <a:bodyPr wrap="square" rtlCol="0">
            <a:spAutoFit/>
          </a:bodyPr>
          <a:lstStyle/>
          <a:p>
            <a:pPr algn="ctr"/>
            <a:r>
              <a:rPr lang="en-US" dirty="0">
                <a:solidFill>
                  <a:schemeClr val="bg1"/>
                </a:solidFill>
                <a:latin typeface="Helvetica" charset="0"/>
                <a:ea typeface="Helvetica" charset="0"/>
                <a:cs typeface="Helvetica" charset="0"/>
              </a:rPr>
              <a:t>Linguistic</a:t>
            </a:r>
          </a:p>
        </p:txBody>
      </p:sp>
      <p:sp>
        <p:nvSpPr>
          <p:cNvPr id="17" name="TextBox 16"/>
          <p:cNvSpPr txBox="1"/>
          <p:nvPr/>
        </p:nvSpPr>
        <p:spPr>
          <a:xfrm>
            <a:off x="6728808" y="6384180"/>
            <a:ext cx="1269528" cy="369332"/>
          </a:xfrm>
          <a:prstGeom prst="rect">
            <a:avLst/>
          </a:prstGeom>
          <a:noFill/>
        </p:spPr>
        <p:txBody>
          <a:bodyPr wrap="square" rtlCol="0">
            <a:spAutoFit/>
          </a:bodyPr>
          <a:lstStyle/>
          <a:p>
            <a:pPr algn="ctr"/>
            <a:r>
              <a:rPr lang="en-US" dirty="0">
                <a:solidFill>
                  <a:schemeClr val="bg1"/>
                </a:solidFill>
                <a:latin typeface="Helvetica" charset="0"/>
                <a:ea typeface="Helvetica" charset="0"/>
                <a:cs typeface="Helvetica" charset="0"/>
              </a:rPr>
              <a:t>Cognitive</a:t>
            </a:r>
          </a:p>
        </p:txBody>
      </p:sp>
      <p:sp>
        <p:nvSpPr>
          <p:cNvPr id="18" name="TextBox 17"/>
          <p:cNvSpPr txBox="1"/>
          <p:nvPr/>
        </p:nvSpPr>
        <p:spPr>
          <a:xfrm>
            <a:off x="9219779" y="6418732"/>
            <a:ext cx="2153180" cy="369332"/>
          </a:xfrm>
          <a:prstGeom prst="rect">
            <a:avLst/>
          </a:prstGeom>
          <a:noFill/>
        </p:spPr>
        <p:txBody>
          <a:bodyPr wrap="square" rtlCol="0">
            <a:spAutoFit/>
          </a:bodyPr>
          <a:lstStyle/>
          <a:p>
            <a:pPr algn="ctr"/>
            <a:r>
              <a:rPr lang="en-US" dirty="0">
                <a:solidFill>
                  <a:schemeClr val="bg1"/>
                </a:solidFill>
                <a:latin typeface="Helvetica" charset="0"/>
                <a:ea typeface="Helvetica" charset="0"/>
                <a:cs typeface="Helvetica" charset="0"/>
              </a:rPr>
              <a:t>Social &amp; Emotional</a:t>
            </a:r>
          </a:p>
        </p:txBody>
      </p:sp>
      <p:sp>
        <p:nvSpPr>
          <p:cNvPr id="20" name="TextBox 19"/>
          <p:cNvSpPr txBox="1"/>
          <p:nvPr/>
        </p:nvSpPr>
        <p:spPr>
          <a:xfrm>
            <a:off x="382938" y="3858269"/>
            <a:ext cx="2353050" cy="1293971"/>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Fluency &amp; pace of speech</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Tonal variation</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Clarity of pronunciation</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Voice projection </a:t>
            </a:r>
          </a:p>
        </p:txBody>
      </p:sp>
      <p:sp>
        <p:nvSpPr>
          <p:cNvPr id="21" name="TextBox 20"/>
          <p:cNvSpPr txBox="1"/>
          <p:nvPr/>
        </p:nvSpPr>
        <p:spPr>
          <a:xfrm>
            <a:off x="395066" y="5504484"/>
            <a:ext cx="2719528" cy="817245"/>
          </a:xfrm>
          <a:prstGeom prst="roundRect">
            <a:avLst/>
          </a:prstGeom>
          <a:noFill/>
        </p:spPr>
        <p:txBody>
          <a:bodyPr wrap="square" rtlCol="0">
            <a:spAutoFit/>
          </a:bodyPr>
          <a:lstStyle/>
          <a:p>
            <a:pPr marL="228600" indent="-228600">
              <a:buFont typeface="Arial" charset="0"/>
              <a:buChar char="•"/>
              <a:defRPr/>
            </a:pPr>
            <a:r>
              <a:rPr lang="en-US" sz="1400" dirty="0">
                <a:solidFill>
                  <a:schemeClr val="bg2">
                    <a:lumMod val="25000"/>
                  </a:schemeClr>
                </a:solidFill>
                <a:latin typeface="Helvetica" charset="0"/>
                <a:ea typeface="Helvetica" charset="0"/>
                <a:cs typeface="Helvetica" charset="0"/>
              </a:rPr>
              <a:t>Gesture &amp; posture</a:t>
            </a:r>
          </a:p>
          <a:p>
            <a:pPr marL="228600" indent="-228600">
              <a:buFont typeface="Arial" charset="0"/>
              <a:buChar char="•"/>
              <a:defRPr/>
            </a:pPr>
            <a:r>
              <a:rPr lang="en-US" sz="1400" dirty="0">
                <a:solidFill>
                  <a:schemeClr val="bg2">
                    <a:lumMod val="25000"/>
                  </a:schemeClr>
                </a:solidFill>
                <a:latin typeface="Helvetica" charset="0"/>
                <a:ea typeface="Helvetica" charset="0"/>
                <a:cs typeface="Helvetica" charset="0"/>
              </a:rPr>
              <a:t>Facial expression &amp; eye contact </a:t>
            </a:r>
          </a:p>
        </p:txBody>
      </p:sp>
      <p:sp>
        <p:nvSpPr>
          <p:cNvPr id="22" name="TextBox 21"/>
          <p:cNvSpPr txBox="1"/>
          <p:nvPr/>
        </p:nvSpPr>
        <p:spPr>
          <a:xfrm>
            <a:off x="412644" y="5116278"/>
            <a:ext cx="1769883" cy="374571"/>
          </a:xfrm>
          <a:prstGeom prst="roundRect">
            <a:avLst/>
          </a:prstGeom>
          <a:solidFill>
            <a:srgbClr val="FF9300"/>
          </a:solidFill>
        </p:spPr>
        <p:txBody>
          <a:bodyPr wrap="square" rtlCol="0">
            <a:spAutoFit/>
          </a:bodyPr>
          <a:lstStyle/>
          <a:p>
            <a:r>
              <a:rPr lang="en-US" sz="1600" b="1" dirty="0">
                <a:solidFill>
                  <a:schemeClr val="bg1"/>
                </a:solidFill>
                <a:latin typeface="Helvetica" charset="0"/>
                <a:ea typeface="Helvetica" charset="0"/>
                <a:cs typeface="Helvetica" charset="0"/>
              </a:rPr>
              <a:t>Body language</a:t>
            </a:r>
          </a:p>
        </p:txBody>
      </p:sp>
      <p:sp>
        <p:nvSpPr>
          <p:cNvPr id="25" name="TextBox 24"/>
          <p:cNvSpPr txBox="1"/>
          <p:nvPr/>
        </p:nvSpPr>
        <p:spPr>
          <a:xfrm>
            <a:off x="5953688" y="1756091"/>
            <a:ext cx="1191804" cy="374571"/>
          </a:xfrm>
          <a:prstGeom prst="roundRect">
            <a:avLst/>
          </a:prstGeom>
          <a:solidFill>
            <a:srgbClr val="F8CF01"/>
          </a:solidFill>
        </p:spPr>
        <p:txBody>
          <a:bodyPr wrap="square" rtlCol="0">
            <a:spAutoFit/>
          </a:bodyPr>
          <a:lstStyle/>
          <a:p>
            <a:r>
              <a:rPr lang="en-US" sz="1600" b="1" dirty="0">
                <a:solidFill>
                  <a:schemeClr val="bg1"/>
                </a:solidFill>
                <a:latin typeface="Helvetica" charset="0"/>
                <a:ea typeface="Helvetica" charset="0"/>
                <a:cs typeface="Helvetica" charset="0"/>
              </a:rPr>
              <a:t> Structure</a:t>
            </a:r>
          </a:p>
        </p:txBody>
      </p:sp>
      <p:sp>
        <p:nvSpPr>
          <p:cNvPr id="30" name="TextBox 29"/>
          <p:cNvSpPr txBox="1"/>
          <p:nvPr/>
        </p:nvSpPr>
        <p:spPr>
          <a:xfrm>
            <a:off x="5991727" y="2152227"/>
            <a:ext cx="2933619" cy="340519"/>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Structure &amp; organisation of talk </a:t>
            </a:r>
          </a:p>
        </p:txBody>
      </p:sp>
      <p:sp>
        <p:nvSpPr>
          <p:cNvPr id="23" name="TextBox 22"/>
          <p:cNvSpPr txBox="1"/>
          <p:nvPr/>
        </p:nvSpPr>
        <p:spPr>
          <a:xfrm>
            <a:off x="3141735" y="3158271"/>
            <a:ext cx="1338497" cy="374571"/>
          </a:xfrm>
          <a:prstGeom prst="roundRect">
            <a:avLst/>
          </a:prstGeom>
          <a:solidFill>
            <a:srgbClr val="B02D67"/>
          </a:solidFill>
        </p:spPr>
        <p:txBody>
          <a:bodyPr wrap="square" rtlCol="0">
            <a:spAutoFit/>
          </a:bodyPr>
          <a:lstStyle/>
          <a:p>
            <a:r>
              <a:rPr lang="en-US" sz="1600" b="1" dirty="0">
                <a:solidFill>
                  <a:schemeClr val="bg1"/>
                </a:solidFill>
                <a:latin typeface="Helvetica" charset="0"/>
                <a:ea typeface="Helvetica" charset="0"/>
                <a:cs typeface="Helvetica" charset="0"/>
              </a:rPr>
              <a:t>Vocabulary </a:t>
            </a:r>
          </a:p>
        </p:txBody>
      </p:sp>
      <p:sp>
        <p:nvSpPr>
          <p:cNvPr id="24" name="TextBox 23"/>
          <p:cNvSpPr txBox="1"/>
          <p:nvPr/>
        </p:nvSpPr>
        <p:spPr>
          <a:xfrm>
            <a:off x="3143480" y="4024242"/>
            <a:ext cx="1217866" cy="374571"/>
          </a:xfrm>
          <a:prstGeom prst="roundRect">
            <a:avLst/>
          </a:prstGeom>
          <a:solidFill>
            <a:srgbClr val="B02D67"/>
          </a:solidFill>
        </p:spPr>
        <p:txBody>
          <a:bodyPr wrap="square" rtlCol="0">
            <a:spAutoFit/>
          </a:bodyPr>
          <a:lstStyle/>
          <a:p>
            <a:r>
              <a:rPr lang="en-US" sz="1600" b="1" dirty="0">
                <a:solidFill>
                  <a:schemeClr val="bg1"/>
                </a:solidFill>
                <a:latin typeface="Helvetica" charset="0"/>
                <a:ea typeface="Helvetica" charset="0"/>
                <a:cs typeface="Helvetica" charset="0"/>
              </a:rPr>
              <a:t>Language</a:t>
            </a:r>
          </a:p>
        </p:txBody>
      </p:sp>
      <p:sp>
        <p:nvSpPr>
          <p:cNvPr id="26" name="TextBox 25"/>
          <p:cNvSpPr txBox="1"/>
          <p:nvPr/>
        </p:nvSpPr>
        <p:spPr>
          <a:xfrm>
            <a:off x="3132624" y="5118480"/>
            <a:ext cx="2410752" cy="374571"/>
          </a:xfrm>
          <a:prstGeom prst="roundRect">
            <a:avLst/>
          </a:prstGeom>
          <a:solidFill>
            <a:srgbClr val="B02D67"/>
          </a:solidFill>
        </p:spPr>
        <p:txBody>
          <a:bodyPr wrap="square" rtlCol="0">
            <a:spAutoFit/>
          </a:bodyPr>
          <a:lstStyle/>
          <a:p>
            <a:r>
              <a:rPr lang="en-US" sz="1600" b="1" dirty="0">
                <a:solidFill>
                  <a:schemeClr val="bg1"/>
                </a:solidFill>
                <a:latin typeface="Helvetica" charset="0"/>
                <a:ea typeface="Helvetica" charset="0"/>
                <a:cs typeface="Helvetica" charset="0"/>
              </a:rPr>
              <a:t>Rhetorical techniques</a:t>
            </a:r>
          </a:p>
        </p:txBody>
      </p:sp>
      <p:sp>
        <p:nvSpPr>
          <p:cNvPr id="28" name="TextBox 27"/>
          <p:cNvSpPr txBox="1"/>
          <p:nvPr/>
        </p:nvSpPr>
        <p:spPr>
          <a:xfrm>
            <a:off x="3221116" y="3487218"/>
            <a:ext cx="2770610" cy="578882"/>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Appropriate vocabulary choice</a:t>
            </a:r>
          </a:p>
        </p:txBody>
      </p:sp>
      <p:sp>
        <p:nvSpPr>
          <p:cNvPr id="29" name="TextBox 28"/>
          <p:cNvSpPr txBox="1"/>
          <p:nvPr/>
        </p:nvSpPr>
        <p:spPr>
          <a:xfrm>
            <a:off x="3221116" y="4464397"/>
            <a:ext cx="1962488" cy="578882"/>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Register</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Grammar</a:t>
            </a:r>
          </a:p>
        </p:txBody>
      </p:sp>
      <p:sp>
        <p:nvSpPr>
          <p:cNvPr id="31" name="TextBox 30"/>
          <p:cNvSpPr txBox="1"/>
          <p:nvPr/>
        </p:nvSpPr>
        <p:spPr>
          <a:xfrm>
            <a:off x="3230138" y="5575828"/>
            <a:ext cx="2566860" cy="817245"/>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Rhetorical techniques such as metaphor, humour, irony &amp; mimicry </a:t>
            </a:r>
          </a:p>
        </p:txBody>
      </p:sp>
      <p:sp>
        <p:nvSpPr>
          <p:cNvPr id="33" name="TextBox 32"/>
          <p:cNvSpPr txBox="1"/>
          <p:nvPr/>
        </p:nvSpPr>
        <p:spPr>
          <a:xfrm>
            <a:off x="5991727" y="579899"/>
            <a:ext cx="990157" cy="374571"/>
          </a:xfrm>
          <a:prstGeom prst="roundRect">
            <a:avLst/>
          </a:prstGeom>
          <a:solidFill>
            <a:srgbClr val="F8CF01"/>
          </a:solidFill>
        </p:spPr>
        <p:txBody>
          <a:bodyPr wrap="square" rtlCol="0">
            <a:spAutoFit/>
          </a:bodyPr>
          <a:lstStyle/>
          <a:p>
            <a:r>
              <a:rPr lang="en-US" sz="1600" b="1" dirty="0">
                <a:solidFill>
                  <a:schemeClr val="bg1"/>
                </a:solidFill>
                <a:latin typeface="Helvetica" charset="0"/>
                <a:ea typeface="Helvetica" charset="0"/>
                <a:cs typeface="Helvetica" charset="0"/>
              </a:rPr>
              <a:t>Content</a:t>
            </a:r>
          </a:p>
        </p:txBody>
      </p:sp>
      <p:sp>
        <p:nvSpPr>
          <p:cNvPr id="34" name="TextBox 33"/>
          <p:cNvSpPr txBox="1"/>
          <p:nvPr/>
        </p:nvSpPr>
        <p:spPr>
          <a:xfrm>
            <a:off x="5953860" y="2552110"/>
            <a:ext cx="2708458" cy="374571"/>
          </a:xfrm>
          <a:prstGeom prst="roundRect">
            <a:avLst/>
          </a:prstGeom>
          <a:solidFill>
            <a:srgbClr val="F8CF01"/>
          </a:solidFill>
        </p:spPr>
        <p:txBody>
          <a:bodyPr wrap="square" rtlCol="0">
            <a:spAutoFit/>
          </a:bodyPr>
          <a:lstStyle/>
          <a:p>
            <a:r>
              <a:rPr lang="en-US" sz="1600" b="1" dirty="0">
                <a:solidFill>
                  <a:schemeClr val="bg1"/>
                </a:solidFill>
                <a:latin typeface="Helvetica" charset="0"/>
                <a:ea typeface="Helvetica" charset="0"/>
                <a:cs typeface="Helvetica" charset="0"/>
              </a:rPr>
              <a:t>Clarifying &amp; summarising </a:t>
            </a:r>
          </a:p>
        </p:txBody>
      </p:sp>
      <p:sp>
        <p:nvSpPr>
          <p:cNvPr id="35" name="TextBox 34"/>
          <p:cNvSpPr txBox="1"/>
          <p:nvPr/>
        </p:nvSpPr>
        <p:spPr>
          <a:xfrm>
            <a:off x="5939135" y="3960887"/>
            <a:ext cx="1756427" cy="374571"/>
          </a:xfrm>
          <a:prstGeom prst="roundRect">
            <a:avLst/>
          </a:prstGeom>
          <a:solidFill>
            <a:srgbClr val="F8CF01"/>
          </a:solidFill>
        </p:spPr>
        <p:txBody>
          <a:bodyPr wrap="square" rtlCol="0">
            <a:spAutoFit/>
          </a:bodyPr>
          <a:lstStyle/>
          <a:p>
            <a:r>
              <a:rPr lang="en-US" sz="1600" b="1" dirty="0">
                <a:solidFill>
                  <a:schemeClr val="bg1"/>
                </a:solidFill>
                <a:latin typeface="Helvetica" charset="0"/>
                <a:ea typeface="Helvetica" charset="0"/>
                <a:cs typeface="Helvetica" charset="0"/>
              </a:rPr>
              <a:t>Self-regulation </a:t>
            </a:r>
          </a:p>
        </p:txBody>
      </p:sp>
      <p:sp>
        <p:nvSpPr>
          <p:cNvPr id="36" name="TextBox 35"/>
          <p:cNvSpPr txBox="1"/>
          <p:nvPr/>
        </p:nvSpPr>
        <p:spPr>
          <a:xfrm>
            <a:off x="5946007" y="4925926"/>
            <a:ext cx="1314741" cy="374571"/>
          </a:xfrm>
          <a:prstGeom prst="roundRect">
            <a:avLst/>
          </a:prstGeom>
          <a:solidFill>
            <a:srgbClr val="F8CF01"/>
          </a:solidFill>
        </p:spPr>
        <p:txBody>
          <a:bodyPr wrap="square" rtlCol="0">
            <a:spAutoFit/>
          </a:bodyPr>
          <a:lstStyle/>
          <a:p>
            <a:r>
              <a:rPr lang="en-US" sz="1600" b="1" dirty="0">
                <a:solidFill>
                  <a:schemeClr val="bg1"/>
                </a:solidFill>
                <a:latin typeface="Helvetica" charset="0"/>
                <a:ea typeface="Helvetica" charset="0"/>
                <a:cs typeface="Helvetica" charset="0"/>
              </a:rPr>
              <a:t>Reasoning</a:t>
            </a:r>
          </a:p>
        </p:txBody>
      </p:sp>
      <p:sp>
        <p:nvSpPr>
          <p:cNvPr id="38" name="TextBox 37"/>
          <p:cNvSpPr txBox="1"/>
          <p:nvPr/>
        </p:nvSpPr>
        <p:spPr>
          <a:xfrm>
            <a:off x="5976542" y="903251"/>
            <a:ext cx="2941147" cy="817245"/>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Choice of content to convey meaning &amp; intention </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Building on the views of others </a:t>
            </a:r>
          </a:p>
        </p:txBody>
      </p:sp>
      <p:sp>
        <p:nvSpPr>
          <p:cNvPr id="41" name="TextBox 40"/>
          <p:cNvSpPr txBox="1"/>
          <p:nvPr/>
        </p:nvSpPr>
        <p:spPr>
          <a:xfrm>
            <a:off x="5956350" y="2936899"/>
            <a:ext cx="2557562" cy="1055608"/>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Seeking information &amp; clarification through questions</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Summarising </a:t>
            </a:r>
          </a:p>
        </p:txBody>
      </p:sp>
      <p:sp>
        <p:nvSpPr>
          <p:cNvPr id="42" name="TextBox 41"/>
          <p:cNvSpPr txBox="1"/>
          <p:nvPr/>
        </p:nvSpPr>
        <p:spPr>
          <a:xfrm>
            <a:off x="5983705" y="4362860"/>
            <a:ext cx="2862849" cy="578882"/>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Maintaining focus on task </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Time management</a:t>
            </a:r>
          </a:p>
        </p:txBody>
      </p:sp>
      <p:sp>
        <p:nvSpPr>
          <p:cNvPr id="43" name="TextBox 42"/>
          <p:cNvSpPr txBox="1"/>
          <p:nvPr/>
        </p:nvSpPr>
        <p:spPr>
          <a:xfrm>
            <a:off x="5969205" y="5359444"/>
            <a:ext cx="2683260" cy="1055608"/>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Giving reasons to support views </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Critically examining ideas &amp; views expressed </a:t>
            </a:r>
          </a:p>
        </p:txBody>
      </p:sp>
      <p:sp>
        <p:nvSpPr>
          <p:cNvPr id="37" name="TextBox 36"/>
          <p:cNvSpPr txBox="1"/>
          <p:nvPr/>
        </p:nvSpPr>
        <p:spPr>
          <a:xfrm>
            <a:off x="8984777" y="5384449"/>
            <a:ext cx="2260841" cy="374571"/>
          </a:xfrm>
          <a:prstGeom prst="roundRect">
            <a:avLst/>
          </a:prstGeom>
          <a:solidFill>
            <a:srgbClr val="47D1AF"/>
          </a:solidFill>
        </p:spPr>
        <p:txBody>
          <a:bodyPr wrap="square" rtlCol="0">
            <a:spAutoFit/>
          </a:bodyPr>
          <a:lstStyle/>
          <a:p>
            <a:pPr algn="ctr"/>
            <a:r>
              <a:rPr lang="en-US" sz="1600" b="1" dirty="0">
                <a:solidFill>
                  <a:schemeClr val="bg1"/>
                </a:solidFill>
                <a:latin typeface="Helvetica" charset="0"/>
                <a:ea typeface="Helvetica" charset="0"/>
                <a:cs typeface="Helvetica" charset="0"/>
              </a:rPr>
              <a:t>Audience awareness</a:t>
            </a:r>
          </a:p>
        </p:txBody>
      </p:sp>
      <p:sp>
        <p:nvSpPr>
          <p:cNvPr id="44" name="TextBox 43"/>
          <p:cNvSpPr txBox="1"/>
          <p:nvPr/>
        </p:nvSpPr>
        <p:spPr>
          <a:xfrm>
            <a:off x="9041860" y="5815187"/>
            <a:ext cx="2862849" cy="578882"/>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Taking account of level of understanding of the audience </a:t>
            </a:r>
          </a:p>
        </p:txBody>
      </p:sp>
      <p:sp>
        <p:nvSpPr>
          <p:cNvPr id="47" name="TextBox 46"/>
          <p:cNvSpPr txBox="1"/>
          <p:nvPr/>
        </p:nvSpPr>
        <p:spPr>
          <a:xfrm>
            <a:off x="8980485" y="2251972"/>
            <a:ext cx="2283466" cy="374571"/>
          </a:xfrm>
          <a:prstGeom prst="roundRect">
            <a:avLst/>
          </a:prstGeom>
          <a:solidFill>
            <a:srgbClr val="47D1AF"/>
          </a:solidFill>
        </p:spPr>
        <p:txBody>
          <a:bodyPr wrap="square" rtlCol="0">
            <a:spAutoFit/>
          </a:bodyPr>
          <a:lstStyle/>
          <a:p>
            <a:pPr algn="ctr"/>
            <a:r>
              <a:rPr lang="en-US" sz="1600" b="1" dirty="0">
                <a:solidFill>
                  <a:schemeClr val="bg1"/>
                </a:solidFill>
                <a:latin typeface="Helvetica" charset="0"/>
                <a:ea typeface="Helvetica" charset="0"/>
                <a:cs typeface="Helvetica" charset="0"/>
              </a:rPr>
              <a:t>Working with others</a:t>
            </a:r>
          </a:p>
        </p:txBody>
      </p:sp>
      <p:sp>
        <p:nvSpPr>
          <p:cNvPr id="48" name="TextBox 47"/>
          <p:cNvSpPr txBox="1"/>
          <p:nvPr/>
        </p:nvSpPr>
        <p:spPr>
          <a:xfrm>
            <a:off x="8980485" y="3438842"/>
            <a:ext cx="2532022" cy="374571"/>
          </a:xfrm>
          <a:prstGeom prst="roundRect">
            <a:avLst/>
          </a:prstGeom>
          <a:solidFill>
            <a:srgbClr val="47D1AF"/>
          </a:solidFill>
        </p:spPr>
        <p:txBody>
          <a:bodyPr wrap="square" rtlCol="0">
            <a:spAutoFit/>
          </a:bodyPr>
          <a:lstStyle/>
          <a:p>
            <a:pPr algn="ctr"/>
            <a:r>
              <a:rPr lang="en-US" sz="1600" b="1" dirty="0">
                <a:solidFill>
                  <a:schemeClr val="bg1"/>
                </a:solidFill>
                <a:latin typeface="Helvetica" charset="0"/>
                <a:ea typeface="Helvetica" charset="0"/>
                <a:cs typeface="Helvetica" charset="0"/>
              </a:rPr>
              <a:t>Listening &amp; responding</a:t>
            </a:r>
          </a:p>
        </p:txBody>
      </p:sp>
      <p:sp>
        <p:nvSpPr>
          <p:cNvPr id="49" name="TextBox 48"/>
          <p:cNvSpPr txBox="1"/>
          <p:nvPr/>
        </p:nvSpPr>
        <p:spPr>
          <a:xfrm>
            <a:off x="8989742" y="4426585"/>
            <a:ext cx="2532022" cy="374571"/>
          </a:xfrm>
          <a:prstGeom prst="roundRect">
            <a:avLst/>
          </a:prstGeom>
          <a:solidFill>
            <a:srgbClr val="47D1AF"/>
          </a:solidFill>
        </p:spPr>
        <p:txBody>
          <a:bodyPr wrap="square" rtlCol="0">
            <a:spAutoFit/>
          </a:bodyPr>
          <a:lstStyle/>
          <a:p>
            <a:pPr algn="ctr"/>
            <a:r>
              <a:rPr lang="en-US" sz="1600" b="1" dirty="0">
                <a:solidFill>
                  <a:schemeClr val="bg1"/>
                </a:solidFill>
                <a:latin typeface="Helvetica" charset="0"/>
                <a:ea typeface="Helvetica" charset="0"/>
                <a:cs typeface="Helvetica" charset="0"/>
              </a:rPr>
              <a:t>Confidence in speaking</a:t>
            </a:r>
          </a:p>
        </p:txBody>
      </p:sp>
      <p:sp>
        <p:nvSpPr>
          <p:cNvPr id="50" name="TextBox 49"/>
          <p:cNvSpPr txBox="1"/>
          <p:nvPr/>
        </p:nvSpPr>
        <p:spPr>
          <a:xfrm>
            <a:off x="9032123" y="2635278"/>
            <a:ext cx="3006946" cy="817245"/>
          </a:xfrm>
          <a:prstGeom prst="roundRect">
            <a:avLst/>
          </a:prstGeom>
          <a:noFill/>
          <a:ln>
            <a:noFill/>
          </a:ln>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Guiding or managing interactions </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Turn-taking </a:t>
            </a:r>
          </a:p>
        </p:txBody>
      </p:sp>
      <p:sp>
        <p:nvSpPr>
          <p:cNvPr id="51" name="TextBox 50"/>
          <p:cNvSpPr txBox="1"/>
          <p:nvPr/>
        </p:nvSpPr>
        <p:spPr>
          <a:xfrm>
            <a:off x="9049275" y="3861240"/>
            <a:ext cx="2862849" cy="578882"/>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Listening actively &amp; responding appropriately </a:t>
            </a:r>
          </a:p>
        </p:txBody>
      </p:sp>
      <p:sp>
        <p:nvSpPr>
          <p:cNvPr id="52" name="TextBox 51"/>
          <p:cNvSpPr txBox="1"/>
          <p:nvPr/>
        </p:nvSpPr>
        <p:spPr>
          <a:xfrm>
            <a:off x="9042774" y="4844198"/>
            <a:ext cx="2862849" cy="578882"/>
          </a:xfrm>
          <a:prstGeom prst="roundRect">
            <a:avLst/>
          </a:prstGeom>
          <a:noFill/>
        </p:spPr>
        <p:txBody>
          <a:bodyPr wrap="square" rtlCol="0">
            <a:spAutoFit/>
          </a:bodyPr>
          <a:lstStyle/>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Self-assurance</a:t>
            </a:r>
          </a:p>
          <a:p>
            <a:pPr marL="228600" indent="-228600">
              <a:buFont typeface="Arial" charset="0"/>
              <a:buChar char="•"/>
            </a:pPr>
            <a:r>
              <a:rPr lang="en-US" sz="1400" dirty="0">
                <a:solidFill>
                  <a:schemeClr val="bg2">
                    <a:lumMod val="25000"/>
                  </a:schemeClr>
                </a:solidFill>
                <a:latin typeface="Helvetica" charset="0"/>
                <a:ea typeface="Helvetica" charset="0"/>
                <a:cs typeface="Helvetica" charset="0"/>
              </a:rPr>
              <a:t>Liveliness &amp; flair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738" y="2860068"/>
            <a:ext cx="780288" cy="7802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182" y="2552109"/>
            <a:ext cx="774192" cy="7741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2052" y="47050"/>
            <a:ext cx="774192" cy="78028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5956" y="1554499"/>
            <a:ext cx="780288" cy="774192"/>
          </a:xfrm>
          <a:prstGeom prst="rect">
            <a:avLst/>
          </a:prstGeom>
        </p:spPr>
      </p:pic>
      <p:sp>
        <p:nvSpPr>
          <p:cNvPr id="62" name="TextBox 61"/>
          <p:cNvSpPr txBox="1"/>
          <p:nvPr/>
        </p:nvSpPr>
        <p:spPr>
          <a:xfrm>
            <a:off x="422019" y="3483698"/>
            <a:ext cx="819126" cy="374571"/>
          </a:xfrm>
          <a:prstGeom prst="roundRect">
            <a:avLst/>
          </a:prstGeom>
          <a:solidFill>
            <a:srgbClr val="FF9300"/>
          </a:solidFill>
        </p:spPr>
        <p:txBody>
          <a:bodyPr wrap="square" rtlCol="0">
            <a:spAutoFit/>
          </a:bodyPr>
          <a:lstStyle/>
          <a:p>
            <a:r>
              <a:rPr lang="en-US" sz="1600" b="1" dirty="0">
                <a:solidFill>
                  <a:schemeClr val="bg1"/>
                </a:solidFill>
                <a:latin typeface="Helvetica" charset="0"/>
                <a:ea typeface="Helvetica" charset="0"/>
                <a:cs typeface="Helvetica" charset="0"/>
              </a:rPr>
              <a:t> Voice </a:t>
            </a:r>
          </a:p>
        </p:txBody>
      </p:sp>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3400" y="145117"/>
            <a:ext cx="1194165" cy="1194165"/>
          </a:xfrm>
          <a:prstGeom prst="rect">
            <a:avLst/>
          </a:prstGeom>
        </p:spPr>
      </p:pic>
    </p:spTree>
    <p:extLst>
      <p:ext uri="{BB962C8B-B14F-4D97-AF65-F5344CB8AC3E}">
        <p14:creationId xmlns:p14="http://schemas.microsoft.com/office/powerpoint/2010/main" val="4065683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16806"/>
            <a:ext cx="8862610" cy="6238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Arial" panose="020B0604020202020204" pitchFamily="34" charset="0"/>
                <a:ea typeface="Microsoft Sans Serif" charset="0"/>
                <a:cs typeface="Arial" panose="020B0604020202020204" pitchFamily="34" charset="0"/>
              </a:rPr>
              <a:t>Using the Oracy Framework</a:t>
            </a:r>
            <a:endParaRPr lang="en-GB" sz="2800" dirty="0">
              <a:latin typeface="Arial" panose="020B0604020202020204" pitchFamily="34" charset="0"/>
              <a:cs typeface="Arial" panose="020B0604020202020204" pitchFamily="34" charset="0"/>
            </a:endParaRPr>
          </a:p>
        </p:txBody>
      </p:sp>
      <p:sp>
        <p:nvSpPr>
          <p:cNvPr id="5" name="Rectangle 4"/>
          <p:cNvSpPr/>
          <p:nvPr/>
        </p:nvSpPr>
        <p:spPr>
          <a:xfrm>
            <a:off x="0" y="802513"/>
            <a:ext cx="6143625" cy="114301"/>
          </a:xfrm>
          <a:prstGeom prst="rect">
            <a:avLst/>
          </a:prstGeom>
          <a:solidFill>
            <a:srgbClr val="9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908128" y="1973766"/>
            <a:ext cx="10827834" cy="3108543"/>
          </a:xfrm>
          <a:prstGeom prst="rect">
            <a:avLst/>
          </a:prstGeom>
          <a:noFill/>
        </p:spPr>
        <p:txBody>
          <a:bodyPr wrap="square" rtlCol="0">
            <a:spAutoFit/>
          </a:bodyPr>
          <a:lstStyle/>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Supporting teachers’ understanding of oracy</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Diagnosing the needs of your students </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Shared language – giving feedback – setting success criteria</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412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097170"/>
            <a:ext cx="6143625" cy="114301"/>
          </a:xfrm>
          <a:prstGeom prst="rect">
            <a:avLst/>
          </a:prstGeom>
          <a:solidFill>
            <a:srgbClr val="9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13435" y="487080"/>
            <a:ext cx="6862689" cy="553998"/>
          </a:xfrm>
          <a:prstGeom prst="rect">
            <a:avLst/>
          </a:prstGeom>
          <a:noFill/>
        </p:spPr>
        <p:txBody>
          <a:bodyPr wrap="square" rtlCol="0">
            <a:spAutoFit/>
          </a:bodyPr>
          <a:lstStyle/>
          <a:p>
            <a:r>
              <a:rPr lang="en-GB" sz="3000" dirty="0">
                <a:latin typeface="Arial" panose="020B0604020202020204" pitchFamily="34" charset="0"/>
                <a:cs typeface="Arial" panose="020B0604020202020204" pitchFamily="34" charset="0"/>
              </a:rPr>
              <a:t>Your Classroom Practice</a:t>
            </a:r>
          </a:p>
        </p:txBody>
      </p:sp>
      <p:sp>
        <p:nvSpPr>
          <p:cNvPr id="2" name="TextBox 1">
            <a:extLst>
              <a:ext uri="{FF2B5EF4-FFF2-40B4-BE49-F238E27FC236}">
                <a16:creationId xmlns:a16="http://schemas.microsoft.com/office/drawing/2014/main" id="{A97EEBD9-E5ED-4D11-A237-C3D42B1EAF97}"/>
              </a:ext>
            </a:extLst>
          </p:cNvPr>
          <p:cNvSpPr txBox="1"/>
          <p:nvPr/>
        </p:nvSpPr>
        <p:spPr>
          <a:xfrm>
            <a:off x="772884" y="1790938"/>
            <a:ext cx="9956075"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HelveticaNeueLT Std" panose="020B0604020202020204" pitchFamily="34" charset="0"/>
              </a:rPr>
              <a:t>How does talk support learning?</a:t>
            </a:r>
          </a:p>
          <a:p>
            <a:pPr marL="285750" indent="-285750">
              <a:buFont typeface="Arial" panose="020B0604020202020204" pitchFamily="34" charset="0"/>
              <a:buChar char="•"/>
            </a:pPr>
            <a:r>
              <a:rPr lang="en-GB" sz="3200" dirty="0">
                <a:latin typeface="HelveticaNeueLT Std" panose="020B0604020202020204" pitchFamily="34" charset="0"/>
              </a:rPr>
              <a:t>What are the expectations for talk?</a:t>
            </a:r>
          </a:p>
          <a:p>
            <a:pPr marL="285750" indent="-285750">
              <a:buFont typeface="Arial" panose="020B0604020202020204" pitchFamily="34" charset="0"/>
              <a:buChar char="•"/>
            </a:pPr>
            <a:r>
              <a:rPr lang="en-GB" sz="3200" dirty="0">
                <a:latin typeface="HelveticaNeueLT Std" panose="020B0604020202020204" pitchFamily="34" charset="0"/>
              </a:rPr>
              <a:t>Are there opportunities to develop the four strands?</a:t>
            </a:r>
          </a:p>
          <a:p>
            <a:pPr marL="285750" indent="-285750">
              <a:buFont typeface="Arial" panose="020B0604020202020204" pitchFamily="34" charset="0"/>
              <a:buChar char="•"/>
            </a:pPr>
            <a:r>
              <a:rPr lang="en-GB" sz="3200" dirty="0">
                <a:latin typeface="HelveticaNeueLT Std" panose="020B0604020202020204" pitchFamily="34" charset="0"/>
              </a:rPr>
              <a:t>Are children learning to talk?</a:t>
            </a:r>
          </a:p>
          <a:p>
            <a:pPr marL="285750" indent="-285750">
              <a:buFont typeface="Arial" panose="020B0604020202020204" pitchFamily="34" charset="0"/>
              <a:buChar char="•"/>
            </a:pPr>
            <a:r>
              <a:rPr lang="en-GB" sz="3200" dirty="0">
                <a:latin typeface="HelveticaNeueLT Std" panose="020B0604020202020204" pitchFamily="34" charset="0"/>
              </a:rPr>
              <a:t>Are children learning through talk?</a:t>
            </a:r>
          </a:p>
          <a:p>
            <a:pPr marL="285750" indent="-285750">
              <a:buFont typeface="Arial" panose="020B0604020202020204" pitchFamily="34" charset="0"/>
              <a:buChar char="•"/>
            </a:pPr>
            <a:r>
              <a:rPr lang="en-GB" sz="3200" dirty="0">
                <a:latin typeface="HelveticaNeueLT Std" panose="020B0604020202020204" pitchFamily="34" charset="0"/>
              </a:rPr>
              <a:t>What was your role in the lesson?</a:t>
            </a:r>
          </a:p>
          <a:p>
            <a:endParaRPr lang="en-GB" sz="2800" i="1" dirty="0">
              <a:solidFill>
                <a:srgbClr val="C00000"/>
              </a:solidFill>
              <a:latin typeface="HelveticaNeueLT Std" panose="020B0604020202020204" pitchFamily="34" charset="0"/>
            </a:endParaRPr>
          </a:p>
          <a:p>
            <a:r>
              <a:rPr lang="en-GB" sz="2800" i="1" dirty="0">
                <a:solidFill>
                  <a:srgbClr val="C00000"/>
                </a:solidFill>
                <a:latin typeface="HelveticaNeueLT Std" panose="020B0604020202020204" pitchFamily="34" charset="0"/>
              </a:rPr>
              <a:t>      Consider the Teacher Benchmarks</a:t>
            </a:r>
          </a:p>
        </p:txBody>
      </p:sp>
      <p:pic>
        <p:nvPicPr>
          <p:cNvPr id="10" name="Picture 9">
            <a:extLst>
              <a:ext uri="{FF2B5EF4-FFF2-40B4-BE49-F238E27FC236}">
                <a16:creationId xmlns:a16="http://schemas.microsoft.com/office/drawing/2014/main" id="{97C8CB1D-9172-48C0-944F-8BE8D48FFA65}"/>
              </a:ext>
            </a:extLst>
          </p:cNvPr>
          <p:cNvPicPr>
            <a:picLocks noChangeAspect="1"/>
          </p:cNvPicPr>
          <p:nvPr/>
        </p:nvPicPr>
        <p:blipFill>
          <a:blip r:embed="rId3"/>
          <a:stretch>
            <a:fillRect/>
          </a:stretch>
        </p:blipFill>
        <p:spPr>
          <a:xfrm rot="1045518">
            <a:off x="8106691" y="3887019"/>
            <a:ext cx="3407024" cy="2271349"/>
          </a:xfrm>
          <a:prstGeom prst="rect">
            <a:avLst/>
          </a:prstGeom>
        </p:spPr>
      </p:pic>
    </p:spTree>
    <p:extLst>
      <p:ext uri="{BB962C8B-B14F-4D97-AF65-F5344CB8AC3E}">
        <p14:creationId xmlns:p14="http://schemas.microsoft.com/office/powerpoint/2010/main" val="2869864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2651" y="345920"/>
            <a:ext cx="5200650" cy="6076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6880" y="5291010"/>
            <a:ext cx="1389025" cy="1389025"/>
          </a:xfrm>
          <a:prstGeom prst="rect">
            <a:avLst/>
          </a:prstGeom>
        </p:spPr>
      </p:pic>
      <p:sp>
        <p:nvSpPr>
          <p:cNvPr id="2" name="TextBox 1">
            <a:extLst>
              <a:ext uri="{FF2B5EF4-FFF2-40B4-BE49-F238E27FC236}">
                <a16:creationId xmlns:a16="http://schemas.microsoft.com/office/drawing/2014/main" id="{EEEFB175-0E09-4476-BD3D-DD4E7ED016DA}"/>
              </a:ext>
            </a:extLst>
          </p:cNvPr>
          <p:cNvSpPr txBox="1"/>
          <p:nvPr/>
        </p:nvSpPr>
        <p:spPr>
          <a:xfrm rot="20287227">
            <a:off x="488269" y="667909"/>
            <a:ext cx="2656398" cy="1200329"/>
          </a:xfrm>
          <a:prstGeom prst="rect">
            <a:avLst/>
          </a:prstGeom>
          <a:noFill/>
        </p:spPr>
        <p:txBody>
          <a:bodyPr wrap="square" rtlCol="0">
            <a:spAutoFit/>
          </a:bodyPr>
          <a:lstStyle/>
          <a:p>
            <a:r>
              <a:rPr lang="en-GB" sz="3600" b="1" dirty="0">
                <a:solidFill>
                  <a:srgbClr val="C00000"/>
                </a:solidFill>
              </a:rPr>
              <a:t>Final thoughts …</a:t>
            </a:r>
          </a:p>
        </p:txBody>
      </p:sp>
    </p:spTree>
    <p:extLst>
      <p:ext uri="{BB962C8B-B14F-4D97-AF65-F5344CB8AC3E}">
        <p14:creationId xmlns:p14="http://schemas.microsoft.com/office/powerpoint/2010/main" val="175748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53440" y="163485"/>
            <a:ext cx="1534160" cy="6501475"/>
          </a:xfrm>
          <a:prstGeom prst="roundRect">
            <a:avLst/>
          </a:prstGeom>
          <a:solidFill>
            <a:srgbClr val="36C2C4"/>
          </a:solidFill>
          <a:ln>
            <a:solidFill>
              <a:srgbClr val="08A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976805" y="766695"/>
            <a:ext cx="8097595" cy="3785652"/>
          </a:xfrm>
          <a:prstGeom prst="rect">
            <a:avLst/>
          </a:prstGeom>
          <a:noFill/>
        </p:spPr>
        <p:txBody>
          <a:bodyPr wrap="square" rtlCol="0">
            <a:spAutoFit/>
          </a:bodyPr>
          <a:lstStyle/>
          <a:p>
            <a:pPr marL="342900" indent="-342900">
              <a:buFont typeface="Arial" panose="020B0604020202020204" pitchFamily="34" charset="0"/>
              <a:buChar char="•"/>
            </a:pPr>
            <a:endParaRPr lang="en-GB" sz="2400" dirty="0"/>
          </a:p>
          <a:p>
            <a:pPr marL="342900" indent="-342900" algn="ctr">
              <a:buFont typeface="Arial" panose="020B0604020202020204" pitchFamily="34" charset="0"/>
              <a:buChar char="•"/>
            </a:pPr>
            <a:endParaRPr lang="en-GB" sz="2400" dirty="0"/>
          </a:p>
          <a:p>
            <a:pPr marL="342900" indent="-342900" algn="ctr">
              <a:buFont typeface="Arial" panose="020B0604020202020204" pitchFamily="34" charset="0"/>
              <a:buChar char="•"/>
            </a:pPr>
            <a:endParaRPr lang="en-GB" sz="2400" i="1" dirty="0"/>
          </a:p>
          <a:p>
            <a:pPr marL="342900" indent="-342900" algn="ctr">
              <a:buFont typeface="Arial" panose="020B0604020202020204" pitchFamily="34" charset="0"/>
              <a:buChar char="•"/>
            </a:pPr>
            <a:r>
              <a:rPr lang="en-GB" sz="2400" dirty="0"/>
              <a:t>To understand the term ‘</a:t>
            </a:r>
            <a:r>
              <a:rPr lang="en-GB" sz="2400" dirty="0" err="1"/>
              <a:t>oracy</a:t>
            </a:r>
            <a:r>
              <a:rPr lang="en-GB" sz="2400" dirty="0"/>
              <a:t>’ and how it supports teaching and learning</a:t>
            </a:r>
          </a:p>
          <a:p>
            <a:pPr marL="342900" indent="-342900" algn="ctr">
              <a:buFont typeface="Arial" panose="020B0604020202020204" pitchFamily="34" charset="0"/>
              <a:buChar char="•"/>
            </a:pPr>
            <a:endParaRPr lang="en-GB" sz="2400" dirty="0"/>
          </a:p>
          <a:p>
            <a:pPr marL="342900" indent="-342900" algn="ctr">
              <a:buFont typeface="Arial" panose="020B0604020202020204" pitchFamily="34" charset="0"/>
              <a:buChar char="•"/>
            </a:pPr>
            <a:r>
              <a:rPr lang="en-GB" sz="2400" dirty="0"/>
              <a:t>Introduction to the Oracy Framework</a:t>
            </a:r>
          </a:p>
          <a:p>
            <a:pPr marL="342900" indent="-342900" algn="ctr">
              <a:buFont typeface="Arial" panose="020B0604020202020204" pitchFamily="34" charset="0"/>
              <a:buChar char="•"/>
            </a:pPr>
            <a:endParaRPr lang="en-GB" sz="2400" dirty="0"/>
          </a:p>
          <a:p>
            <a:pPr marL="342900" indent="-342900" algn="ctr">
              <a:buFont typeface="Arial" panose="020B0604020202020204" pitchFamily="34" charset="0"/>
              <a:buChar char="•"/>
            </a:pPr>
            <a:endParaRPr lang="en-GB" sz="2400" dirty="0"/>
          </a:p>
          <a:p>
            <a:pPr marL="342900" indent="-342900" algn="ctr">
              <a:buFont typeface="Arial" panose="020B0604020202020204" pitchFamily="34" charset="0"/>
              <a:buChar char="•"/>
            </a:pPr>
            <a:endParaRPr lang="en-GB" sz="2400" dirty="0"/>
          </a:p>
        </p:txBody>
      </p:sp>
      <p:sp>
        <p:nvSpPr>
          <p:cNvPr id="3" name="TextBox 2"/>
          <p:cNvSpPr txBox="1"/>
          <p:nvPr/>
        </p:nvSpPr>
        <p:spPr>
          <a:xfrm rot="16200000">
            <a:off x="-1266303" y="2847575"/>
            <a:ext cx="5723042" cy="984885"/>
          </a:xfrm>
          <a:prstGeom prst="rect">
            <a:avLst/>
          </a:prstGeom>
          <a:noFill/>
        </p:spPr>
        <p:txBody>
          <a:bodyPr wrap="none" rtlCol="0">
            <a:spAutoFit/>
          </a:bodyPr>
          <a:lstStyle/>
          <a:p>
            <a:r>
              <a:rPr lang="en-GB" sz="5800" b="1" dirty="0">
                <a:latin typeface="Arial" panose="020B0604020202020204" pitchFamily="34" charset="0"/>
                <a:cs typeface="Arial" panose="020B0604020202020204" pitchFamily="34" charset="0"/>
              </a:rPr>
              <a:t>Aims of the day</a:t>
            </a:r>
          </a:p>
        </p:txBody>
      </p:sp>
    </p:spTree>
    <p:extLst>
      <p:ext uri="{BB962C8B-B14F-4D97-AF65-F5344CB8AC3E}">
        <p14:creationId xmlns:p14="http://schemas.microsoft.com/office/powerpoint/2010/main" val="1100128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981"/>
          <a:stretch/>
        </p:blipFill>
        <p:spPr>
          <a:xfrm>
            <a:off x="3307819" y="80493"/>
            <a:ext cx="5327134" cy="6577922"/>
          </a:xfrm>
          <a:prstGeom prst="rect">
            <a:avLst/>
          </a:prstGeom>
        </p:spPr>
      </p:pic>
      <p:sp>
        <p:nvSpPr>
          <p:cNvPr id="3" name="TextBox 2">
            <a:extLst>
              <a:ext uri="{FF2B5EF4-FFF2-40B4-BE49-F238E27FC236}">
                <a16:creationId xmlns:a16="http://schemas.microsoft.com/office/drawing/2014/main" id="{020ABAEE-EA93-4633-A4E8-06670FDF2D0F}"/>
              </a:ext>
            </a:extLst>
          </p:cNvPr>
          <p:cNvSpPr txBox="1"/>
          <p:nvPr/>
        </p:nvSpPr>
        <p:spPr>
          <a:xfrm>
            <a:off x="502920" y="426720"/>
            <a:ext cx="3078480" cy="830997"/>
          </a:xfrm>
          <a:prstGeom prst="rect">
            <a:avLst/>
          </a:prstGeom>
          <a:noFill/>
        </p:spPr>
        <p:txBody>
          <a:bodyPr wrap="square" rtlCol="0">
            <a:spAutoFit/>
          </a:bodyPr>
          <a:lstStyle/>
          <a:p>
            <a:r>
              <a:rPr lang="en-GB" sz="2400" b="1" dirty="0">
                <a:solidFill>
                  <a:srgbClr val="C00000"/>
                </a:solidFill>
              </a:rPr>
              <a:t>Which blob best represents you today?</a:t>
            </a:r>
          </a:p>
        </p:txBody>
      </p:sp>
    </p:spTree>
    <p:extLst>
      <p:ext uri="{BB962C8B-B14F-4D97-AF65-F5344CB8AC3E}">
        <p14:creationId xmlns:p14="http://schemas.microsoft.com/office/powerpoint/2010/main" val="967772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9AE68-BF96-41D7-94C2-3BDAFCC51A12}"/>
              </a:ext>
            </a:extLst>
          </p:cNvPr>
          <p:cNvSpPr>
            <a:spLocks noGrp="1"/>
          </p:cNvSpPr>
          <p:nvPr>
            <p:ph type="title"/>
          </p:nvPr>
        </p:nvSpPr>
        <p:spPr>
          <a:xfrm>
            <a:off x="572493" y="238539"/>
            <a:ext cx="11018520" cy="1434415"/>
          </a:xfrm>
        </p:spPr>
        <p:txBody>
          <a:bodyPr anchor="b">
            <a:normAutofit/>
          </a:bodyPr>
          <a:lstStyle/>
          <a:p>
            <a:r>
              <a:rPr lang="en-GB" sz="5400"/>
              <a:t>Further Oracy Support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2CC92A-854D-4A23-A66E-C4947AD809C3}"/>
              </a:ext>
            </a:extLst>
          </p:cNvPr>
          <p:cNvSpPr>
            <a:spLocks noGrp="1"/>
          </p:cNvSpPr>
          <p:nvPr>
            <p:ph idx="1"/>
          </p:nvPr>
        </p:nvSpPr>
        <p:spPr>
          <a:xfrm>
            <a:off x="572493" y="2071316"/>
            <a:ext cx="6713552" cy="4119172"/>
          </a:xfrm>
        </p:spPr>
        <p:txBody>
          <a:bodyPr anchor="t">
            <a:normAutofit fontScale="92500" lnSpcReduction="20000"/>
          </a:bodyPr>
          <a:lstStyle/>
          <a:p>
            <a:pPr marL="0" indent="0">
              <a:buNone/>
            </a:pPr>
            <a:r>
              <a:rPr lang="en-GB" sz="2000" b="1" i="0" dirty="0">
                <a:solidFill>
                  <a:srgbClr val="C00000"/>
                </a:solidFill>
                <a:effectLst/>
                <a:latin typeface="-apple-system"/>
              </a:rPr>
              <a:t>Session 2: </a:t>
            </a:r>
            <a:r>
              <a:rPr lang="en-GB" sz="2000" b="0" i="0" dirty="0">
                <a:solidFill>
                  <a:srgbClr val="C00000"/>
                </a:solidFill>
                <a:effectLst/>
                <a:latin typeface="-apple-system"/>
              </a:rPr>
              <a:t>Intro to discussion strategies, types of talk </a:t>
            </a:r>
            <a:r>
              <a:rPr lang="en-GB" sz="2000" b="0" i="0">
                <a:solidFill>
                  <a:srgbClr val="C00000"/>
                </a:solidFill>
                <a:effectLst/>
                <a:latin typeface="-apple-system"/>
              </a:rPr>
              <a:t>&amp; listening</a:t>
            </a:r>
          </a:p>
          <a:p>
            <a:pPr marL="0" indent="0">
              <a:buNone/>
            </a:pPr>
            <a:r>
              <a:rPr lang="en-GB" sz="2000" b="0" i="0">
                <a:solidFill>
                  <a:srgbClr val="C00000"/>
                </a:solidFill>
                <a:effectLst/>
                <a:latin typeface="-apple-system"/>
              </a:rPr>
              <a:t> </a:t>
            </a:r>
            <a:r>
              <a:rPr lang="en-GB" sz="2000" b="0" i="0" dirty="0">
                <a:solidFill>
                  <a:srgbClr val="C00000"/>
                </a:solidFill>
                <a:effectLst/>
                <a:latin typeface="-apple-system"/>
              </a:rPr>
              <a:t>skills - </a:t>
            </a:r>
            <a:r>
              <a:rPr lang="en-GB" sz="2000" b="0" i="1" dirty="0">
                <a:solidFill>
                  <a:srgbClr val="C00000"/>
                </a:solidFill>
                <a:effectLst/>
                <a:latin typeface="-apple-system"/>
              </a:rPr>
              <a:t>14</a:t>
            </a:r>
            <a:r>
              <a:rPr lang="en-GB" sz="2000" b="0" i="1" baseline="30000" dirty="0">
                <a:solidFill>
                  <a:srgbClr val="C00000"/>
                </a:solidFill>
                <a:effectLst/>
                <a:latin typeface="-apple-system"/>
              </a:rPr>
              <a:t>th</a:t>
            </a:r>
            <a:r>
              <a:rPr lang="en-GB" sz="2000" b="0" i="1" dirty="0">
                <a:solidFill>
                  <a:srgbClr val="C00000"/>
                </a:solidFill>
                <a:effectLst/>
                <a:latin typeface="-apple-system"/>
              </a:rPr>
              <a:t> December at SDSA</a:t>
            </a:r>
          </a:p>
          <a:p>
            <a:pPr marL="0" indent="0">
              <a:buNone/>
            </a:pPr>
            <a:br>
              <a:rPr lang="en-GB" sz="2000" dirty="0">
                <a:solidFill>
                  <a:srgbClr val="C00000"/>
                </a:solidFill>
              </a:rPr>
            </a:br>
            <a:r>
              <a:rPr lang="en-GB" sz="2000" b="1" i="0" dirty="0">
                <a:solidFill>
                  <a:srgbClr val="C00000"/>
                </a:solidFill>
                <a:effectLst/>
                <a:latin typeface="-apple-system"/>
              </a:rPr>
              <a:t>Session 3: </a:t>
            </a:r>
            <a:r>
              <a:rPr lang="en-GB" sz="2000" b="0" i="0" dirty="0">
                <a:solidFill>
                  <a:srgbClr val="C00000"/>
                </a:solidFill>
                <a:effectLst/>
                <a:latin typeface="-apple-system"/>
              </a:rPr>
              <a:t>Oracy across the curriculum - </a:t>
            </a:r>
            <a:r>
              <a:rPr lang="en-GB" sz="2000" b="0" i="1" dirty="0">
                <a:solidFill>
                  <a:srgbClr val="C00000"/>
                </a:solidFill>
                <a:effectLst/>
                <a:latin typeface="-apple-system"/>
              </a:rPr>
              <a:t>1</a:t>
            </a:r>
            <a:r>
              <a:rPr lang="en-GB" sz="2000" b="0" i="1" baseline="30000" dirty="0">
                <a:solidFill>
                  <a:srgbClr val="C00000"/>
                </a:solidFill>
                <a:effectLst/>
                <a:latin typeface="-apple-system"/>
              </a:rPr>
              <a:t>st</a:t>
            </a:r>
            <a:r>
              <a:rPr lang="en-GB" sz="2000" b="0" i="1" dirty="0">
                <a:solidFill>
                  <a:srgbClr val="C00000"/>
                </a:solidFill>
                <a:effectLst/>
                <a:latin typeface="-apple-system"/>
              </a:rPr>
              <a:t> February at SDSA</a:t>
            </a:r>
          </a:p>
          <a:p>
            <a:endParaRPr lang="en-GB" sz="2000" dirty="0"/>
          </a:p>
          <a:p>
            <a:r>
              <a:rPr lang="en-GB" sz="2000" b="1" dirty="0"/>
              <a:t>Oracy Networks – open to all</a:t>
            </a:r>
          </a:p>
          <a:p>
            <a:pPr marL="0" indent="0">
              <a:buNone/>
            </a:pPr>
            <a:r>
              <a:rPr lang="en-GB" sz="2000" dirty="0"/>
              <a:t>18</a:t>
            </a:r>
            <a:r>
              <a:rPr lang="en-GB" sz="2000" baseline="30000" dirty="0"/>
              <a:t>th</a:t>
            </a:r>
            <a:r>
              <a:rPr lang="en-GB" sz="2000" dirty="0"/>
              <a:t> January &amp; 18</a:t>
            </a:r>
            <a:r>
              <a:rPr lang="en-GB" sz="2000" baseline="30000" dirty="0"/>
              <a:t>th</a:t>
            </a:r>
            <a:r>
              <a:rPr lang="en-GB" sz="2000" dirty="0"/>
              <a:t> April 9am – 12 at NSPCC </a:t>
            </a:r>
          </a:p>
          <a:p>
            <a:pPr marL="0" indent="0">
              <a:buNone/>
            </a:pPr>
            <a:r>
              <a:rPr lang="en-GB" sz="2000" dirty="0"/>
              <a:t>Includes opportunities to visit schools to see ‘oracy in action’</a:t>
            </a:r>
          </a:p>
          <a:p>
            <a:pPr marL="0" indent="0">
              <a:buNone/>
            </a:pPr>
            <a:r>
              <a:rPr lang="en-GB" sz="2000" dirty="0"/>
              <a:t>Twilight team sessions</a:t>
            </a:r>
          </a:p>
          <a:p>
            <a:pPr marL="0" indent="0">
              <a:buNone/>
            </a:pPr>
            <a:r>
              <a:rPr lang="en-GB" sz="2000" dirty="0"/>
              <a:t>Twilight Oracy Teach Meets</a:t>
            </a:r>
          </a:p>
          <a:p>
            <a:pPr marL="0" indent="0">
              <a:buNone/>
            </a:pPr>
            <a:endParaRPr lang="en-GB" sz="2000" dirty="0"/>
          </a:p>
          <a:p>
            <a:r>
              <a:rPr lang="en-GB" sz="2000" dirty="0"/>
              <a:t>Bespoke consultant in-school sessions available by request payable at SLA rate</a:t>
            </a:r>
          </a:p>
          <a:p>
            <a:pPr marL="0" indent="0">
              <a:buNone/>
            </a:pPr>
            <a:endParaRPr lang="en-GB" sz="2000" dirty="0"/>
          </a:p>
          <a:p>
            <a:pPr marL="0" indent="0">
              <a:buNone/>
            </a:pPr>
            <a:endParaRPr lang="en-GB" sz="2000" dirty="0"/>
          </a:p>
          <a:p>
            <a:endParaRPr lang="en-GB" sz="2000" dirty="0"/>
          </a:p>
        </p:txBody>
      </p:sp>
      <p:pic>
        <p:nvPicPr>
          <p:cNvPr id="4" name="Google Shape;60;p13" descr="Logo, icon&#10;&#10;Description automatically generated">
            <a:extLst>
              <a:ext uri="{FF2B5EF4-FFF2-40B4-BE49-F238E27FC236}">
                <a16:creationId xmlns:a16="http://schemas.microsoft.com/office/drawing/2014/main" id="{6281FDB8-D7E9-447B-A4FA-28CDA6804147}"/>
              </a:ext>
            </a:extLst>
          </p:cNvPr>
          <p:cNvPicPr preferRelativeResize="0"/>
          <p:nvPr/>
        </p:nvPicPr>
        <p:blipFill rotWithShape="1">
          <a:blip r:embed="rId2"/>
          <a:srcRect l="2206" r="1591" b="2"/>
          <a:stretch/>
        </p:blipFill>
        <p:spPr>
          <a:xfrm>
            <a:off x="7675658" y="2093976"/>
            <a:ext cx="3941064" cy="4096512"/>
          </a:xfrm>
          <a:prstGeom prst="rect">
            <a:avLst/>
          </a:prstGeom>
          <a:noFill/>
        </p:spPr>
      </p:pic>
    </p:spTree>
    <p:extLst>
      <p:ext uri="{BB962C8B-B14F-4D97-AF65-F5344CB8AC3E}">
        <p14:creationId xmlns:p14="http://schemas.microsoft.com/office/powerpoint/2010/main" val="1168949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E748-0CBF-4410-A5A0-8DA9BCE30002}"/>
              </a:ext>
            </a:extLst>
          </p:cNvPr>
          <p:cNvSpPr>
            <a:spLocks noGrp="1"/>
          </p:cNvSpPr>
          <p:nvPr>
            <p:ph type="title"/>
          </p:nvPr>
        </p:nvSpPr>
        <p:spPr/>
        <p:txBody>
          <a:bodyPr/>
          <a:lstStyle/>
          <a:p>
            <a:r>
              <a:rPr lang="en-GB" dirty="0"/>
              <a:t>Session evaluation</a:t>
            </a:r>
          </a:p>
        </p:txBody>
      </p:sp>
      <p:sp>
        <p:nvSpPr>
          <p:cNvPr id="3" name="Content Placeholder 2">
            <a:extLst>
              <a:ext uri="{FF2B5EF4-FFF2-40B4-BE49-F238E27FC236}">
                <a16:creationId xmlns:a16="http://schemas.microsoft.com/office/drawing/2014/main" id="{7D712CEF-534D-4E00-BFF9-5D1BAABA04F8}"/>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36559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24841" y="28090"/>
            <a:ext cx="10515600" cy="1325563"/>
          </a:xfrm>
        </p:spPr>
        <p:txBody>
          <a:bodyPr>
            <a:normAutofit/>
          </a:bodyPr>
          <a:lstStyle/>
          <a:p>
            <a:r>
              <a:rPr lang="en-GB" sz="3200" dirty="0">
                <a:latin typeface="Arial" panose="020B0604020202020204" pitchFamily="34" charset="0"/>
                <a:cs typeface="Arial" panose="020B0604020202020204" pitchFamily="34" charset="0"/>
              </a:rPr>
              <a:t>What is oracy?</a:t>
            </a:r>
          </a:p>
        </p:txBody>
      </p:sp>
      <p:sp>
        <p:nvSpPr>
          <p:cNvPr id="27" name="Rectangle 26"/>
          <p:cNvSpPr/>
          <p:nvPr/>
        </p:nvSpPr>
        <p:spPr>
          <a:xfrm>
            <a:off x="0" y="1097170"/>
            <a:ext cx="6143625" cy="114301"/>
          </a:xfrm>
          <a:prstGeom prst="rect">
            <a:avLst/>
          </a:prstGeom>
          <a:solidFill>
            <a:srgbClr val="9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124841" y="1438275"/>
            <a:ext cx="7753350" cy="1990725"/>
          </a:xfrm>
          <a:prstGeom prst="rect">
            <a:avLst/>
          </a:prstGeom>
          <a:ln>
            <a:solidFill>
              <a:schemeClr val="tx1"/>
            </a:solidFill>
          </a:ln>
        </p:spPr>
      </p:pic>
      <p:sp>
        <p:nvSpPr>
          <p:cNvPr id="3" name="TextBox 2">
            <a:extLst>
              <a:ext uri="{FF2B5EF4-FFF2-40B4-BE49-F238E27FC236}">
                <a16:creationId xmlns:a16="http://schemas.microsoft.com/office/drawing/2014/main" id="{78593956-0BB7-4A7A-9C8A-8B9FA318006C}"/>
              </a:ext>
            </a:extLst>
          </p:cNvPr>
          <p:cNvSpPr txBox="1"/>
          <p:nvPr/>
        </p:nvSpPr>
        <p:spPr>
          <a:xfrm>
            <a:off x="569842" y="4121426"/>
            <a:ext cx="4323523" cy="954107"/>
          </a:xfrm>
          <a:prstGeom prst="rect">
            <a:avLst/>
          </a:prstGeom>
          <a:noFill/>
        </p:spPr>
        <p:txBody>
          <a:bodyPr wrap="square" rtlCol="0">
            <a:spAutoFit/>
          </a:bodyPr>
          <a:lstStyle/>
          <a:p>
            <a:r>
              <a:rPr lang="en-GB" sz="2800" dirty="0">
                <a:solidFill>
                  <a:srgbClr val="C00000"/>
                </a:solidFill>
              </a:rPr>
              <a:t>I think that oracy means …</a:t>
            </a:r>
          </a:p>
          <a:p>
            <a:r>
              <a:rPr lang="en-GB" sz="2800" dirty="0">
                <a:solidFill>
                  <a:srgbClr val="C00000"/>
                </a:solidFill>
              </a:rPr>
              <a:t>I think oracy is …</a:t>
            </a:r>
          </a:p>
        </p:txBody>
      </p:sp>
      <p:pic>
        <p:nvPicPr>
          <p:cNvPr id="7" name="Picture 6" descr="A person playing a musical instrument&#10;&#10;Description automatically generated with low confidence">
            <a:extLst>
              <a:ext uri="{FF2B5EF4-FFF2-40B4-BE49-F238E27FC236}">
                <a16:creationId xmlns:a16="http://schemas.microsoft.com/office/drawing/2014/main" id="{B2056794-3D06-4706-B8CA-27802C42AE9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88626" y="3570771"/>
            <a:ext cx="2835965" cy="2126974"/>
          </a:xfrm>
          <a:prstGeom prst="rect">
            <a:avLst/>
          </a:prstGeom>
        </p:spPr>
      </p:pic>
      <p:sp>
        <p:nvSpPr>
          <p:cNvPr id="8" name="TextBox 7">
            <a:extLst>
              <a:ext uri="{FF2B5EF4-FFF2-40B4-BE49-F238E27FC236}">
                <a16:creationId xmlns:a16="http://schemas.microsoft.com/office/drawing/2014/main" id="{4BFBA028-9C4C-4733-8100-A59C06D0B57C}"/>
              </a:ext>
            </a:extLst>
          </p:cNvPr>
          <p:cNvSpPr txBox="1"/>
          <p:nvPr/>
        </p:nvSpPr>
        <p:spPr>
          <a:xfrm>
            <a:off x="9289774" y="5344153"/>
            <a:ext cx="1934817" cy="369332"/>
          </a:xfrm>
          <a:prstGeom prst="rect">
            <a:avLst/>
          </a:prstGeom>
          <a:noFill/>
        </p:spPr>
        <p:txBody>
          <a:bodyPr wrap="square" rtlCol="0">
            <a:spAutoFit/>
          </a:bodyPr>
          <a:lstStyle/>
          <a:p>
            <a:r>
              <a:rPr lang="en-GB" sz="900">
                <a:hlinkClick r:id="rId5" tooltip="https://courses.lumenlearning.com/suny-ccc-spch-1080-1/chapter/chapter-5-categories-of-audience-analysis/"/>
              </a:rPr>
              <a:t>This Photo</a:t>
            </a:r>
            <a:r>
              <a:rPr lang="en-GB" sz="900"/>
              <a:t> by Unknown Author is licensed under </a:t>
            </a:r>
            <a:r>
              <a:rPr lang="en-GB" sz="900">
                <a:hlinkClick r:id="rId6" tooltip="https://creativecommons.org/licenses/by-nc-nd/3.0/"/>
              </a:rPr>
              <a:t>CC BY-NC-ND</a:t>
            </a:r>
            <a:endParaRPr lang="en-GB" sz="900"/>
          </a:p>
        </p:txBody>
      </p:sp>
      <p:pic>
        <p:nvPicPr>
          <p:cNvPr id="10" name="Picture 9" descr="A picture containing person, child&#10;&#10;Description automatically generated">
            <a:extLst>
              <a:ext uri="{FF2B5EF4-FFF2-40B4-BE49-F238E27FC236}">
                <a16:creationId xmlns:a16="http://schemas.microsoft.com/office/drawing/2014/main" id="{6A723A11-37CF-4F69-860F-85DE94F6DDB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93365" y="4356859"/>
            <a:ext cx="3081130" cy="1656107"/>
          </a:xfrm>
          <a:prstGeom prst="rect">
            <a:avLst/>
          </a:prstGeom>
        </p:spPr>
      </p:pic>
      <p:sp>
        <p:nvSpPr>
          <p:cNvPr id="11" name="TextBox 10">
            <a:extLst>
              <a:ext uri="{FF2B5EF4-FFF2-40B4-BE49-F238E27FC236}">
                <a16:creationId xmlns:a16="http://schemas.microsoft.com/office/drawing/2014/main" id="{6DA02CC9-C6FF-4EB7-BFE0-06B5F9080E5B}"/>
              </a:ext>
            </a:extLst>
          </p:cNvPr>
          <p:cNvSpPr txBox="1"/>
          <p:nvPr/>
        </p:nvSpPr>
        <p:spPr>
          <a:xfrm>
            <a:off x="4893365" y="6157697"/>
            <a:ext cx="3081130" cy="230832"/>
          </a:xfrm>
          <a:prstGeom prst="rect">
            <a:avLst/>
          </a:prstGeom>
          <a:noFill/>
        </p:spPr>
        <p:txBody>
          <a:bodyPr wrap="square" rtlCol="0">
            <a:spAutoFit/>
          </a:bodyPr>
          <a:lstStyle/>
          <a:p>
            <a:r>
              <a:rPr lang="en-GB" sz="900">
                <a:hlinkClick r:id="rId8" tooltip="https://journalistsresource.org/education/early-childhood-care-education-united-states-research-roundup/"/>
              </a:rPr>
              <a:t>This Photo</a:t>
            </a:r>
            <a:r>
              <a:rPr lang="en-GB" sz="900"/>
              <a:t> by Unknown Author is licensed under </a:t>
            </a:r>
            <a:r>
              <a:rPr lang="en-GB" sz="900">
                <a:hlinkClick r:id="rId9" tooltip="https://creativecommons.org/licenses/by-nd/3.0/"/>
              </a:rPr>
              <a:t>CC BY-ND</a:t>
            </a:r>
            <a:endParaRPr lang="en-GB" sz="900"/>
          </a:p>
        </p:txBody>
      </p:sp>
      <p:pic>
        <p:nvPicPr>
          <p:cNvPr id="13" name="Picture 12" descr="A picture containing text&#10;&#10;Description automatically generated">
            <a:extLst>
              <a:ext uri="{FF2B5EF4-FFF2-40B4-BE49-F238E27FC236}">
                <a16:creationId xmlns:a16="http://schemas.microsoft.com/office/drawing/2014/main" id="{15875579-2454-40B2-A5E7-A516EC27E41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165823" y="414337"/>
            <a:ext cx="2857500" cy="2047875"/>
          </a:xfrm>
          <a:prstGeom prst="rect">
            <a:avLst/>
          </a:prstGeom>
        </p:spPr>
      </p:pic>
      <p:sp>
        <p:nvSpPr>
          <p:cNvPr id="14" name="TextBox 13">
            <a:extLst>
              <a:ext uri="{FF2B5EF4-FFF2-40B4-BE49-F238E27FC236}">
                <a16:creationId xmlns:a16="http://schemas.microsoft.com/office/drawing/2014/main" id="{D68E8ACE-4E99-418F-A6C7-8FBBFC563F14}"/>
              </a:ext>
            </a:extLst>
          </p:cNvPr>
          <p:cNvSpPr txBox="1"/>
          <p:nvPr/>
        </p:nvSpPr>
        <p:spPr>
          <a:xfrm>
            <a:off x="8165823" y="2462212"/>
            <a:ext cx="2857500" cy="369332"/>
          </a:xfrm>
          <a:prstGeom prst="rect">
            <a:avLst/>
          </a:prstGeom>
          <a:noFill/>
        </p:spPr>
        <p:txBody>
          <a:bodyPr wrap="square" rtlCol="0">
            <a:spAutoFit/>
          </a:bodyPr>
          <a:lstStyle/>
          <a:p>
            <a:r>
              <a:rPr lang="en-GB" sz="900">
                <a:hlinkClick r:id="rId11" tooltip="https://bestplacesofinterest.com/5-things-know-visiting-thailand/"/>
              </a:rPr>
              <a:t>This Photo</a:t>
            </a:r>
            <a:r>
              <a:rPr lang="en-GB" sz="900"/>
              <a:t> by Unknown Author is licensed under </a:t>
            </a:r>
            <a:r>
              <a:rPr lang="en-GB" sz="900">
                <a:hlinkClick r:id="rId12" tooltip="https://creativecommons.org/licenses/by-nc-sa/3.0/"/>
              </a:rPr>
              <a:t>CC BY-SA-NC</a:t>
            </a:r>
            <a:endParaRPr lang="en-GB" sz="900"/>
          </a:p>
        </p:txBody>
      </p:sp>
    </p:spTree>
    <p:extLst>
      <p:ext uri="{BB962C8B-B14F-4D97-AF65-F5344CB8AC3E}">
        <p14:creationId xmlns:p14="http://schemas.microsoft.com/office/powerpoint/2010/main" val="246916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42" y="1214639"/>
            <a:ext cx="11190515" cy="1714624"/>
            <a:chOff x="490654" y="352430"/>
            <a:chExt cx="11190515" cy="1714624"/>
          </a:xfrm>
        </p:grpSpPr>
        <p:sp>
          <p:nvSpPr>
            <p:cNvPr id="2" name="TextBox 1"/>
            <p:cNvSpPr txBox="1"/>
            <p:nvPr/>
          </p:nvSpPr>
          <p:spPr>
            <a:xfrm>
              <a:off x="622530" y="497394"/>
              <a:ext cx="11058639" cy="156966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“[Oracy] is what the school does to support the development of children’s capacity to use speech to express their thoughts and communicate with others, in education and in life”</a:t>
              </a:r>
            </a:p>
            <a:p>
              <a:r>
                <a:rPr lang="en-GB" sz="2400" b="1" dirty="0">
                  <a:latin typeface="Arial" panose="020B0604020202020204" pitchFamily="34" charset="0"/>
                  <a:cs typeface="Arial" panose="020B0604020202020204" pitchFamily="34" charset="0"/>
                </a:rPr>
                <a:t>-Professor Robin Alexander </a:t>
              </a:r>
            </a:p>
          </p:txBody>
        </p:sp>
        <p:sp>
          <p:nvSpPr>
            <p:cNvPr id="3" name="Rounded Rectangle 2"/>
            <p:cNvSpPr/>
            <p:nvPr/>
          </p:nvSpPr>
          <p:spPr>
            <a:xfrm>
              <a:off x="490654" y="352430"/>
              <a:ext cx="11062009" cy="1714624"/>
            </a:xfrm>
            <a:prstGeom prst="roundRect">
              <a:avLst/>
            </a:prstGeom>
            <a:noFill/>
            <a:ln w="38100">
              <a:solidFill>
                <a:srgbClr val="36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6879" y="5291010"/>
            <a:ext cx="1389025" cy="1389025"/>
          </a:xfrm>
          <a:prstGeom prst="rect">
            <a:avLst/>
          </a:prstGeom>
        </p:spPr>
      </p:pic>
      <p:sp>
        <p:nvSpPr>
          <p:cNvPr id="8" name="TextBox 7">
            <a:extLst>
              <a:ext uri="{FF2B5EF4-FFF2-40B4-BE49-F238E27FC236}">
                <a16:creationId xmlns:a16="http://schemas.microsoft.com/office/drawing/2014/main" id="{3E972177-C9BA-4EFF-BE9A-CBEE2B5E43E6}"/>
              </a:ext>
            </a:extLst>
          </p:cNvPr>
          <p:cNvSpPr txBox="1"/>
          <p:nvPr/>
        </p:nvSpPr>
        <p:spPr>
          <a:xfrm>
            <a:off x="2770534" y="3595878"/>
            <a:ext cx="6522424" cy="1446550"/>
          </a:xfrm>
          <a:prstGeom prst="rect">
            <a:avLst/>
          </a:prstGeom>
          <a:noFill/>
        </p:spPr>
        <p:txBody>
          <a:bodyPr wrap="square">
            <a:spAutoFit/>
          </a:bodyPr>
          <a:lstStyle/>
          <a:p>
            <a:pPr algn="ctr"/>
            <a:endParaRPr lang="en-GB" sz="2000" b="1" i="1" dirty="0">
              <a:solidFill>
                <a:srgbClr val="C00000"/>
              </a:solidFill>
              <a:effectLst/>
              <a:latin typeface="arial" panose="020B0604020202020204" pitchFamily="34" charset="0"/>
            </a:endParaRPr>
          </a:p>
          <a:p>
            <a:pPr algn="ctr"/>
            <a:endParaRPr lang="en-GB" sz="2000" b="1" i="1" dirty="0">
              <a:solidFill>
                <a:srgbClr val="C00000"/>
              </a:solidFill>
              <a:latin typeface="arial" panose="020B0604020202020204" pitchFamily="34" charset="0"/>
            </a:endParaRPr>
          </a:p>
          <a:p>
            <a:pPr algn="ctr"/>
            <a:r>
              <a:rPr lang="en-GB" sz="2400" b="1" i="1" dirty="0">
                <a:solidFill>
                  <a:srgbClr val="C00000"/>
                </a:solidFill>
                <a:effectLst/>
                <a:latin typeface="arial" panose="020B0604020202020204" pitchFamily="34" charset="0"/>
              </a:rPr>
              <a:t>Oracy is for every child to find their voice, metaphorically and literally</a:t>
            </a:r>
            <a:endParaRPr lang="en-GB" sz="2400" b="1" i="1" dirty="0">
              <a:solidFill>
                <a:srgbClr val="C00000"/>
              </a:solidFill>
            </a:endParaRPr>
          </a:p>
        </p:txBody>
      </p:sp>
    </p:spTree>
    <p:extLst>
      <p:ext uri="{BB962C8B-B14F-4D97-AF65-F5344CB8AC3E}">
        <p14:creationId xmlns:p14="http://schemas.microsoft.com/office/powerpoint/2010/main" val="368424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EC83E5-E7A5-4F29-A104-D872DA8C4C19}"/>
              </a:ext>
            </a:extLst>
          </p:cNvPr>
          <p:cNvSpPr>
            <a:spLocks noGrp="1"/>
          </p:cNvSpPr>
          <p:nvPr>
            <p:ph type="title"/>
          </p:nvPr>
        </p:nvSpPr>
        <p:spPr>
          <a:xfrm>
            <a:off x="6657715" y="467271"/>
            <a:ext cx="5211320" cy="2052522"/>
          </a:xfrm>
        </p:spPr>
        <p:txBody>
          <a:bodyPr anchor="b">
            <a:normAutofit/>
          </a:bodyPr>
          <a:lstStyle/>
          <a:p>
            <a:r>
              <a:rPr lang="en-GB" sz="5600" dirty="0"/>
              <a:t>Why learn oracy?</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1D1A9271-6BE9-423B-88E4-D69326F0FBA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EB421E3-C0F2-449E-9934-2652EB378048}"/>
              </a:ext>
            </a:extLst>
          </p:cNvPr>
          <p:cNvSpPr>
            <a:spLocks noGrp="1"/>
          </p:cNvSpPr>
          <p:nvPr>
            <p:ph idx="1"/>
          </p:nvPr>
        </p:nvSpPr>
        <p:spPr>
          <a:xfrm>
            <a:off x="6570573" y="2519793"/>
            <a:ext cx="4282816" cy="3384897"/>
          </a:xfrm>
        </p:spPr>
        <p:txBody>
          <a:bodyPr anchor="t">
            <a:normAutofit/>
          </a:bodyPr>
          <a:lstStyle/>
          <a:p>
            <a:pPr marL="0" indent="0" algn="ctr">
              <a:buNone/>
            </a:pPr>
            <a:endParaRPr lang="en-GB" sz="2400" b="1" dirty="0">
              <a:solidFill>
                <a:srgbClr val="C00000">
                  <a:alpha val="80000"/>
                </a:srgbClr>
              </a:solidFill>
            </a:endParaRPr>
          </a:p>
          <a:p>
            <a:pPr marL="0" indent="0" algn="ctr">
              <a:buNone/>
            </a:pPr>
            <a:endParaRPr lang="en-GB" sz="2400" b="1" dirty="0">
              <a:solidFill>
                <a:srgbClr val="C00000">
                  <a:alpha val="80000"/>
                </a:srgbClr>
              </a:solidFill>
            </a:endParaRPr>
          </a:p>
          <a:p>
            <a:pPr marL="0" indent="0" algn="ctr">
              <a:buNone/>
            </a:pPr>
            <a:r>
              <a:rPr lang="en-GB" sz="3200" b="1" dirty="0">
                <a:solidFill>
                  <a:srgbClr val="C00000">
                    <a:alpha val="80000"/>
                  </a:srgbClr>
                </a:solidFill>
              </a:rPr>
              <a:t>Diamond 9 Activity</a:t>
            </a:r>
          </a:p>
          <a:p>
            <a:endParaRPr lang="en-GB" sz="2000" dirty="0">
              <a:solidFill>
                <a:srgbClr val="C00000">
                  <a:alpha val="80000"/>
                </a:srgbClr>
              </a:solidFill>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7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24841" y="0"/>
            <a:ext cx="10515600" cy="1325563"/>
          </a:xfrm>
        </p:spPr>
        <p:txBody>
          <a:bodyPr>
            <a:normAutofit/>
          </a:bodyPr>
          <a:lstStyle/>
          <a:p>
            <a:r>
              <a:rPr lang="en-GB" sz="3200" dirty="0">
                <a:latin typeface="Arial" panose="020B0604020202020204" pitchFamily="34" charset="0"/>
                <a:cs typeface="Arial" panose="020B0604020202020204" pitchFamily="34" charset="0"/>
              </a:rPr>
              <a:t>Why is oracy important?</a:t>
            </a:r>
          </a:p>
        </p:txBody>
      </p:sp>
      <p:sp>
        <p:nvSpPr>
          <p:cNvPr id="27" name="Rectangle 26"/>
          <p:cNvSpPr/>
          <p:nvPr/>
        </p:nvSpPr>
        <p:spPr>
          <a:xfrm>
            <a:off x="0" y="989593"/>
            <a:ext cx="6143625" cy="114301"/>
          </a:xfrm>
          <a:prstGeom prst="rect">
            <a:avLst/>
          </a:prstGeom>
          <a:solidFill>
            <a:srgbClr val="9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4536887" y="-99603"/>
            <a:ext cx="7204453" cy="65733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856" y="5279567"/>
            <a:ext cx="1194165" cy="1194165"/>
          </a:xfrm>
          <a:prstGeom prst="rect">
            <a:avLst/>
          </a:prstGeom>
        </p:spPr>
      </p:pic>
      <p:sp>
        <p:nvSpPr>
          <p:cNvPr id="7" name="TextBox 6"/>
          <p:cNvSpPr txBox="1"/>
          <p:nvPr/>
        </p:nvSpPr>
        <p:spPr>
          <a:xfrm>
            <a:off x="450660" y="2581402"/>
            <a:ext cx="3080657" cy="646331"/>
          </a:xfrm>
          <a:prstGeom prst="rect">
            <a:avLst/>
          </a:prstGeom>
          <a:noFill/>
        </p:spPr>
        <p:txBody>
          <a:bodyPr wrap="square" rtlCol="0">
            <a:spAutoFit/>
          </a:bodyPr>
          <a:lstStyle/>
          <a:p>
            <a:r>
              <a:rPr lang="en-GB" dirty="0"/>
              <a:t>Oracy is important for…</a:t>
            </a:r>
          </a:p>
          <a:p>
            <a:r>
              <a:rPr lang="en-GB" dirty="0"/>
              <a:t>We know this because…</a:t>
            </a:r>
          </a:p>
        </p:txBody>
      </p:sp>
      <p:pic>
        <p:nvPicPr>
          <p:cNvPr id="2" name="Picture 1"/>
          <p:cNvPicPr>
            <a:picLocks noChangeAspect="1"/>
          </p:cNvPicPr>
          <p:nvPr/>
        </p:nvPicPr>
        <p:blipFill>
          <a:blip r:embed="rId5"/>
          <a:stretch>
            <a:fillRect/>
          </a:stretch>
        </p:blipFill>
        <p:spPr>
          <a:xfrm>
            <a:off x="1424252" y="3467303"/>
            <a:ext cx="1133475" cy="1200150"/>
          </a:xfrm>
          <a:prstGeom prst="rect">
            <a:avLst/>
          </a:prstGeom>
        </p:spPr>
      </p:pic>
      <p:sp>
        <p:nvSpPr>
          <p:cNvPr id="13" name="TextBox 12"/>
          <p:cNvSpPr txBox="1"/>
          <p:nvPr/>
        </p:nvSpPr>
        <p:spPr>
          <a:xfrm>
            <a:off x="2734703" y="4680372"/>
            <a:ext cx="1188093" cy="369332"/>
          </a:xfrm>
          <a:prstGeom prst="rect">
            <a:avLst/>
          </a:prstGeom>
          <a:noFill/>
        </p:spPr>
        <p:txBody>
          <a:bodyPr wrap="square" rtlCol="0">
            <a:spAutoFit/>
          </a:bodyPr>
          <a:lstStyle/>
          <a:p>
            <a:r>
              <a:rPr lang="en-GB" dirty="0"/>
              <a:t>Yes, and…</a:t>
            </a:r>
          </a:p>
        </p:txBody>
      </p:sp>
      <p:sp>
        <p:nvSpPr>
          <p:cNvPr id="4" name="Rounded Rectangular Callout 3"/>
          <p:cNvSpPr/>
          <p:nvPr/>
        </p:nvSpPr>
        <p:spPr>
          <a:xfrm>
            <a:off x="2637846" y="4606639"/>
            <a:ext cx="1381809" cy="491359"/>
          </a:xfrm>
          <a:prstGeom prst="wedgeRoundRectCallout">
            <a:avLst>
              <a:gd name="adj1" fmla="val -48696"/>
              <a:gd name="adj2" fmla="val -105966"/>
              <a:gd name="adj3" fmla="val 16667"/>
            </a:avLst>
          </a:prstGeom>
          <a:noFill/>
          <a:ln w="28575">
            <a:solidFill>
              <a:srgbClr val="90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ular Callout 14"/>
          <p:cNvSpPr/>
          <p:nvPr/>
        </p:nvSpPr>
        <p:spPr>
          <a:xfrm rot="10800000">
            <a:off x="333292" y="2498265"/>
            <a:ext cx="2640915" cy="804299"/>
          </a:xfrm>
          <a:prstGeom prst="wedgeRoundRectCallout">
            <a:avLst>
              <a:gd name="adj1" fmla="val 3058"/>
              <a:gd name="adj2" fmla="val -97589"/>
              <a:gd name="adj3" fmla="val 16667"/>
            </a:avLst>
          </a:prstGeom>
          <a:noFill/>
          <a:ln w="28575">
            <a:solidFill>
              <a:srgbClr val="90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77217" y="3244334"/>
            <a:ext cx="237566" cy="369332"/>
          </a:xfrm>
          <a:prstGeom prst="rect">
            <a:avLst/>
          </a:prstGeom>
        </p:spPr>
        <p:txBody>
          <a:bodyPr wrap="none">
            <a:spAutoFit/>
          </a:bodyPr>
          <a:lstStyle/>
          <a:p>
            <a:r>
              <a:rPr lang="en-GB" dirty="0"/>
              <a:t> </a:t>
            </a:r>
          </a:p>
        </p:txBody>
      </p:sp>
      <p:sp>
        <p:nvSpPr>
          <p:cNvPr id="9" name="Rectangle 8"/>
          <p:cNvSpPr/>
          <p:nvPr/>
        </p:nvSpPr>
        <p:spPr>
          <a:xfrm>
            <a:off x="5977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418613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24841" y="0"/>
            <a:ext cx="10515600" cy="1325563"/>
          </a:xfrm>
        </p:spPr>
        <p:txBody>
          <a:bodyPr>
            <a:normAutofit/>
          </a:bodyPr>
          <a:lstStyle/>
          <a:p>
            <a:r>
              <a:rPr lang="en-GB" sz="3200" dirty="0">
                <a:latin typeface="Arial" panose="020B0604020202020204" pitchFamily="34" charset="0"/>
                <a:cs typeface="Arial" panose="020B0604020202020204" pitchFamily="34" charset="0"/>
              </a:rPr>
              <a:t>The case for oracy</a:t>
            </a:r>
          </a:p>
        </p:txBody>
      </p:sp>
      <p:sp>
        <p:nvSpPr>
          <p:cNvPr id="27" name="Rectangle 26"/>
          <p:cNvSpPr/>
          <p:nvPr/>
        </p:nvSpPr>
        <p:spPr>
          <a:xfrm>
            <a:off x="0" y="1097170"/>
            <a:ext cx="6143625" cy="114301"/>
          </a:xfrm>
          <a:prstGeom prst="rect">
            <a:avLst/>
          </a:prstGeom>
          <a:solidFill>
            <a:srgbClr val="90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173481" y="903201"/>
            <a:ext cx="9556356" cy="5954799"/>
          </a:xfrm>
          <a:prstGeom prst="rect">
            <a:avLst/>
          </a:prstGeom>
        </p:spPr>
      </p:pic>
    </p:spTree>
    <p:extLst>
      <p:ext uri="{BB962C8B-B14F-4D97-AF65-F5344CB8AC3E}">
        <p14:creationId xmlns:p14="http://schemas.microsoft.com/office/powerpoint/2010/main" val="426694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6D87A-28F6-4368-AE92-BAFD255A7A97}"/>
              </a:ext>
            </a:extLst>
          </p:cNvPr>
          <p:cNvSpPr>
            <a:spLocks noGrp="1"/>
          </p:cNvSpPr>
          <p:nvPr>
            <p:ph type="title"/>
          </p:nvPr>
        </p:nvSpPr>
        <p:spPr>
          <a:xfrm>
            <a:off x="990600" y="1335183"/>
            <a:ext cx="4785359" cy="4150899"/>
          </a:xfrm>
        </p:spPr>
        <p:txBody>
          <a:bodyPr>
            <a:normAutofit/>
          </a:bodyPr>
          <a:lstStyle/>
          <a:p>
            <a:pPr algn="ctr"/>
            <a:r>
              <a:rPr lang="en-GB" sz="3200" b="1" dirty="0">
                <a:solidFill>
                  <a:srgbClr val="595959"/>
                </a:solidFill>
              </a:rPr>
              <a:t>OFSTED English Review</a:t>
            </a:r>
            <a:br>
              <a:rPr lang="en-GB" sz="3200" b="1" dirty="0">
                <a:solidFill>
                  <a:srgbClr val="595959"/>
                </a:solidFill>
              </a:rPr>
            </a:br>
            <a:r>
              <a:rPr lang="en-GB" sz="2800" dirty="0">
                <a:solidFill>
                  <a:srgbClr val="595959"/>
                </a:solidFill>
                <a:hlinkClick r:id="rId2"/>
              </a:rPr>
              <a:t>https://www.gov.uk/government/publications/curriculum-research-review-series-english</a:t>
            </a:r>
            <a:r>
              <a:rPr lang="en-GB" sz="2800" dirty="0">
                <a:solidFill>
                  <a:srgbClr val="595959"/>
                </a:solidFill>
              </a:rPr>
              <a:t> </a:t>
            </a:r>
            <a:br>
              <a:rPr lang="en-GB" sz="3200" dirty="0">
                <a:solidFill>
                  <a:srgbClr val="595959"/>
                </a:solidFill>
              </a:rPr>
            </a:br>
            <a:br>
              <a:rPr lang="en-GB" sz="3200" dirty="0">
                <a:solidFill>
                  <a:srgbClr val="595959"/>
                </a:solidFill>
              </a:rPr>
            </a:br>
            <a:r>
              <a:rPr lang="en-GB" sz="3600" b="1" dirty="0">
                <a:solidFill>
                  <a:srgbClr val="595959"/>
                </a:solidFill>
              </a:rPr>
              <a:t>High quality English…</a:t>
            </a:r>
            <a:br>
              <a:rPr lang="en-GB" sz="3600" b="1" dirty="0">
                <a:solidFill>
                  <a:srgbClr val="595959"/>
                </a:solidFill>
              </a:rPr>
            </a:br>
            <a:r>
              <a:rPr lang="en-GB" sz="3200" b="1" i="1" dirty="0">
                <a:solidFill>
                  <a:srgbClr val="595959"/>
                </a:solidFill>
              </a:rPr>
              <a:t>Speaking &amp; Listening</a:t>
            </a:r>
          </a:p>
        </p:txBody>
      </p:sp>
      <p:sp>
        <p:nvSpPr>
          <p:cNvPr id="12" name="Rectangle 1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92B1D6-7135-440C-BB11-41C0D3637C7B}"/>
              </a:ext>
            </a:extLst>
          </p:cNvPr>
          <p:cNvSpPr>
            <a:spLocks noGrp="1"/>
          </p:cNvSpPr>
          <p:nvPr>
            <p:ph idx="1"/>
          </p:nvPr>
        </p:nvSpPr>
        <p:spPr>
          <a:xfrm>
            <a:off x="6278879" y="975360"/>
            <a:ext cx="5547361" cy="5364480"/>
          </a:xfrm>
        </p:spPr>
        <p:txBody>
          <a:bodyPr anchor="ctr">
            <a:normAutofit/>
          </a:bodyPr>
          <a:lstStyle/>
          <a:p>
            <a:r>
              <a:rPr lang="en-GB" sz="2000" b="1" dirty="0">
                <a:solidFill>
                  <a:schemeClr val="tx1">
                    <a:lumMod val="65000"/>
                    <a:lumOff val="35000"/>
                  </a:schemeClr>
                </a:solidFill>
                <a:latin typeface="+mj-lt"/>
              </a:rPr>
              <a:t>Identify the interrelated aspects (4 strands of the framework)</a:t>
            </a:r>
          </a:p>
          <a:p>
            <a:r>
              <a:rPr lang="en-GB" sz="2000" b="1" dirty="0">
                <a:solidFill>
                  <a:schemeClr val="tx1">
                    <a:lumMod val="65000"/>
                    <a:lumOff val="35000"/>
                  </a:schemeClr>
                </a:solidFill>
                <a:latin typeface="+mj-lt"/>
              </a:rPr>
              <a:t>Equip children with the right knowledge and vocabulary on a topic</a:t>
            </a:r>
          </a:p>
          <a:p>
            <a:r>
              <a:rPr lang="en-GB" sz="2000" b="1" dirty="0">
                <a:solidFill>
                  <a:schemeClr val="tx1">
                    <a:lumMod val="65000"/>
                    <a:lumOff val="35000"/>
                  </a:schemeClr>
                </a:solidFill>
                <a:latin typeface="+mj-lt"/>
              </a:rPr>
              <a:t>Opportunities for exploratory talk</a:t>
            </a:r>
          </a:p>
          <a:p>
            <a:r>
              <a:rPr lang="en-GB" sz="2000" b="1" dirty="0">
                <a:solidFill>
                  <a:schemeClr val="tx1">
                    <a:lumMod val="65000"/>
                    <a:lumOff val="35000"/>
                  </a:schemeClr>
                </a:solidFill>
                <a:latin typeface="+mj-lt"/>
              </a:rPr>
              <a:t>Opportunities for presentational talk</a:t>
            </a:r>
          </a:p>
          <a:p>
            <a:r>
              <a:rPr lang="en-GB" sz="2000" b="1" dirty="0">
                <a:solidFill>
                  <a:schemeClr val="tx1">
                    <a:lumMod val="65000"/>
                    <a:lumOff val="35000"/>
                  </a:schemeClr>
                </a:solidFill>
                <a:latin typeface="+mj-lt"/>
              </a:rPr>
              <a:t>Focus on selecting and using appropriate grammar and register</a:t>
            </a:r>
          </a:p>
          <a:p>
            <a:r>
              <a:rPr lang="en-GB" sz="2000" b="1" dirty="0">
                <a:solidFill>
                  <a:schemeClr val="tx1">
                    <a:lumMod val="65000"/>
                    <a:lumOff val="35000"/>
                  </a:schemeClr>
                </a:solidFill>
                <a:latin typeface="+mj-lt"/>
              </a:rPr>
              <a:t>Teacher modelling spoken language</a:t>
            </a:r>
          </a:p>
          <a:p>
            <a:r>
              <a:rPr lang="en-GB" sz="2000" b="1" dirty="0">
                <a:solidFill>
                  <a:schemeClr val="tx1">
                    <a:lumMod val="65000"/>
                    <a:lumOff val="35000"/>
                  </a:schemeClr>
                </a:solidFill>
                <a:latin typeface="+mj-lt"/>
              </a:rPr>
              <a:t>Frequent opportunities to practise, refine and apply spoken language knowledge and skills</a:t>
            </a:r>
          </a:p>
        </p:txBody>
      </p:sp>
    </p:spTree>
    <p:extLst>
      <p:ext uri="{BB962C8B-B14F-4D97-AF65-F5344CB8AC3E}">
        <p14:creationId xmlns:p14="http://schemas.microsoft.com/office/powerpoint/2010/main" val="1082441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59FB3286624546AB0490045F1B2A62" ma:contentTypeVersion="7" ma:contentTypeDescription="Create a new document." ma:contentTypeScope="" ma:versionID="558b31f7f8d88e2e0e576722ab9bc9d0">
  <xsd:schema xmlns:xsd="http://www.w3.org/2001/XMLSchema" xmlns:xs="http://www.w3.org/2001/XMLSchema" xmlns:p="http://schemas.microsoft.com/office/2006/metadata/properties" xmlns:ns3="f1a5f640-dcef-4d3a-a02c-9c65b6d20ffe" xmlns:ns4="881a31bb-f97f-442a-a315-809526dab2f3" targetNamespace="http://schemas.microsoft.com/office/2006/metadata/properties" ma:root="true" ma:fieldsID="529d5366983ad85ca3b5d517bc3f36f8" ns3:_="" ns4:_="">
    <xsd:import namespace="f1a5f640-dcef-4d3a-a02c-9c65b6d20ffe"/>
    <xsd:import namespace="881a31bb-f97f-442a-a315-809526dab2f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5f640-dcef-4d3a-a02c-9c65b6d20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1a31bb-f97f-442a-a315-809526dab2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A1FFD1-11C1-4C8E-8067-A911A19272BC}">
  <ds:schemaRefs>
    <ds:schemaRef ds:uri="http://schemas.microsoft.com/sharepoint/v3/contenttype/forms"/>
  </ds:schemaRefs>
</ds:datastoreItem>
</file>

<file path=customXml/itemProps2.xml><?xml version="1.0" encoding="utf-8"?>
<ds:datastoreItem xmlns:ds="http://schemas.openxmlformats.org/officeDocument/2006/customXml" ds:itemID="{4C641F56-0B1D-4EAF-980B-6A46D229C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5f640-dcef-4d3a-a02c-9c65b6d20ffe"/>
    <ds:schemaRef ds:uri="881a31bb-f97f-442a-a315-809526dab2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EFFC65-F90A-4D1D-B1ED-6367A1CACC3E}">
  <ds:schemaRefs>
    <ds:schemaRef ds:uri="http://schemas.microsoft.com/office/2006/documentManagement/types"/>
    <ds:schemaRef ds:uri="http://purl.org/dc/terms/"/>
    <ds:schemaRef ds:uri="http://purl.org/dc/dcmitype/"/>
    <ds:schemaRef ds:uri="f1a5f640-dcef-4d3a-a02c-9c65b6d20ff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881a31bb-f97f-442a-a315-809526dab2f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366</TotalTime>
  <Words>1341</Words>
  <Application>Microsoft Office PowerPoint</Application>
  <PresentationFormat>Widescreen</PresentationFormat>
  <Paragraphs>237</Paragraphs>
  <Slides>32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-apple-system</vt:lpstr>
      <vt:lpstr>arial</vt:lpstr>
      <vt:lpstr>arial</vt:lpstr>
      <vt:lpstr>Arial Black</vt:lpstr>
      <vt:lpstr>Calibri</vt:lpstr>
      <vt:lpstr>Calibri Light</vt:lpstr>
      <vt:lpstr>GDS Transport</vt:lpstr>
      <vt:lpstr>Gill Sans MT</vt:lpstr>
      <vt:lpstr>Helvetica</vt:lpstr>
      <vt:lpstr>HelveticaNeueLT Std</vt:lpstr>
      <vt:lpstr>Office Theme</vt:lpstr>
      <vt:lpstr>PowerPoint Presentation</vt:lpstr>
      <vt:lpstr>PowerPoint Presentation</vt:lpstr>
      <vt:lpstr>PowerPoint Presentation</vt:lpstr>
      <vt:lpstr>What is oracy?</vt:lpstr>
      <vt:lpstr>PowerPoint Presentation</vt:lpstr>
      <vt:lpstr>Why learn oracy?</vt:lpstr>
      <vt:lpstr>Why is oracy important?</vt:lpstr>
      <vt:lpstr>The case for oracy</vt:lpstr>
      <vt:lpstr>OFSTED English Review https://www.gov.uk/government/publications/curriculum-research-review-series-english   High quality English… Speaking &amp; Listening</vt:lpstr>
      <vt:lpstr>OFSTED English Review https://www.gov.uk/government/publications/curriculum-research-review-series-english </vt:lpstr>
      <vt:lpstr>PowerPoint Presentation</vt:lpstr>
      <vt:lpstr>What Speaking &amp; Listening happens in your classroom?</vt:lpstr>
      <vt:lpstr>PowerPoint Presentation</vt:lpstr>
      <vt:lpstr>PowerPoint Presentation</vt:lpstr>
      <vt:lpstr>PowerPoint Presentation</vt:lpstr>
      <vt:lpstr>PowerPoint Presentation</vt:lpstr>
      <vt:lpstr>What makes a good speaker?</vt:lpstr>
      <vt:lpstr>Oracy skills framework – an introduction</vt:lpstr>
      <vt:lpstr>Oracy skills framework</vt:lpstr>
      <vt:lpstr>PowerPoint Presentation</vt:lpstr>
      <vt:lpstr>Articulate</vt:lpstr>
      <vt:lpstr>1 – 20 Game</vt:lpstr>
      <vt:lpstr>PowerPoint Presentation</vt:lpstr>
      <vt:lpstr>Oracy skills framework</vt:lpstr>
      <vt:lpstr>Oracy skills framework</vt:lpstr>
      <vt:lpstr>PowerPoint Presentation</vt:lpstr>
      <vt:lpstr>PowerPoint Presentation</vt:lpstr>
      <vt:lpstr>PowerPoint Presentation</vt:lpstr>
      <vt:lpstr>PowerPoint Presentation</vt:lpstr>
      <vt:lpstr>PowerPoint Presentation</vt:lpstr>
      <vt:lpstr>Further Oracy Support</vt:lpstr>
      <vt:lpstr>Session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Oracy strategic leadership</dc:title>
  <dc:creator>Hannah Cooper</dc:creator>
  <cp:lastModifiedBy>Hannah Cooper</cp:lastModifiedBy>
  <cp:revision>11</cp:revision>
  <dcterms:created xsi:type="dcterms:W3CDTF">2021-10-21T10:20:34Z</dcterms:created>
  <dcterms:modified xsi:type="dcterms:W3CDTF">2023-11-14T13:58:16Z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0x010100DD59FB3286624546AB0490045F1B2A62</vt:lpwstr>
  </property>
</Properties>
</file>