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260" r:id="rId3"/>
    <p:sldId id="269" r:id="rId4"/>
    <p:sldId id="266" r:id="rId5"/>
    <p:sldId id="267" r:id="rId6"/>
    <p:sldId id="257" r:id="rId7"/>
    <p:sldId id="271" r:id="rId8"/>
    <p:sldId id="273" r:id="rId9"/>
    <p:sldId id="272" r:id="rId10"/>
    <p:sldId id="274" r:id="rId11"/>
    <p:sldId id="275" r:id="rId12"/>
    <p:sldId id="264" r:id="rId13"/>
    <p:sldId id="276" r:id="rId14"/>
    <p:sldId id="277" r:id="rId15"/>
    <p:sldId id="278" r:id="rId16"/>
    <p:sldId id="279" r:id="rId17"/>
    <p:sldId id="268" r:id="rId18"/>
    <p:sldId id="259" r:id="rId19"/>
    <p:sldId id="265" r:id="rId20"/>
    <p:sldId id="270" r:id="rId21"/>
    <p:sldId id="262"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64D887F-ED12-4791-8FD2-9042D7177C0F}" type="datetimeFigureOut">
              <a:rPr lang="en-GB" smtClean="0"/>
              <a:t>04/09/19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BCB4A7F-FC7E-4DB0-B6CE-D73762A97EA2}" type="slidenum">
              <a:rPr lang="en-GB" smtClean="0"/>
              <a:t>‹#›</a:t>
            </a:fld>
            <a:endParaRPr lang="en-GB"/>
          </a:p>
        </p:txBody>
      </p:sp>
    </p:spTree>
    <p:extLst>
      <p:ext uri="{BB962C8B-B14F-4D97-AF65-F5344CB8AC3E}">
        <p14:creationId xmlns:p14="http://schemas.microsoft.com/office/powerpoint/2010/main" val="2043123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B79B8A-99DB-4573-A119-E817DAB5CE5A}" type="datetimeFigureOut">
              <a:rPr lang="en-GB" smtClean="0"/>
              <a:t>04/09/19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3057731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B79B8A-99DB-4573-A119-E817DAB5CE5A}" type="datetimeFigureOut">
              <a:rPr lang="en-GB" smtClean="0"/>
              <a:t>04/09/19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383130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B79B8A-99DB-4573-A119-E817DAB5CE5A}" type="datetimeFigureOut">
              <a:rPr lang="en-GB" smtClean="0"/>
              <a:t>04/09/19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334656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B79B8A-99DB-4573-A119-E817DAB5CE5A}" type="datetimeFigureOut">
              <a:rPr lang="en-GB" smtClean="0"/>
              <a:t>04/09/19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232720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B79B8A-99DB-4573-A119-E817DAB5CE5A}" type="datetimeFigureOut">
              <a:rPr lang="en-GB" smtClean="0"/>
              <a:t>04/09/19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409005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B79B8A-99DB-4573-A119-E817DAB5CE5A}" type="datetimeFigureOut">
              <a:rPr lang="en-GB" smtClean="0"/>
              <a:t>04/09/19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161298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B79B8A-99DB-4573-A119-E817DAB5CE5A}" type="datetimeFigureOut">
              <a:rPr lang="en-GB" smtClean="0"/>
              <a:t>04/09/19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147842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B79B8A-99DB-4573-A119-E817DAB5CE5A}" type="datetimeFigureOut">
              <a:rPr lang="en-GB" smtClean="0"/>
              <a:t>04/09/19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2704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79B8A-99DB-4573-A119-E817DAB5CE5A}" type="datetimeFigureOut">
              <a:rPr lang="en-GB" smtClean="0"/>
              <a:t>04/09/19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136738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79B8A-99DB-4573-A119-E817DAB5CE5A}" type="datetimeFigureOut">
              <a:rPr lang="en-GB" smtClean="0"/>
              <a:t>04/09/19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193587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79B8A-99DB-4573-A119-E817DAB5CE5A}" type="datetimeFigureOut">
              <a:rPr lang="en-GB" smtClean="0"/>
              <a:t>04/09/19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9E11A0-1642-4D5B-8EDE-F18C3E528BFA}" type="slidenum">
              <a:rPr lang="en-GB" smtClean="0"/>
              <a:t>‹#›</a:t>
            </a:fld>
            <a:endParaRPr lang="en-GB"/>
          </a:p>
        </p:txBody>
      </p:sp>
    </p:spTree>
    <p:extLst>
      <p:ext uri="{BB962C8B-B14F-4D97-AF65-F5344CB8AC3E}">
        <p14:creationId xmlns:p14="http://schemas.microsoft.com/office/powerpoint/2010/main" val="747600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79B8A-99DB-4573-A119-E817DAB5CE5A}" type="datetimeFigureOut">
              <a:rPr lang="en-GB" smtClean="0"/>
              <a:t>04/09/19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E11A0-1642-4D5B-8EDE-F18C3E528BFA}" type="slidenum">
              <a:rPr lang="en-GB" smtClean="0"/>
              <a:t>‹#›</a:t>
            </a:fld>
            <a:endParaRPr lang="en-GB"/>
          </a:p>
        </p:txBody>
      </p:sp>
    </p:spTree>
    <p:extLst>
      <p:ext uri="{BB962C8B-B14F-4D97-AF65-F5344CB8AC3E}">
        <p14:creationId xmlns:p14="http://schemas.microsoft.com/office/powerpoint/2010/main" val="2096124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2940" y="244697"/>
            <a:ext cx="9144000" cy="908431"/>
          </a:xfrm>
        </p:spPr>
        <p:txBody>
          <a:bodyPr>
            <a:normAutofit fontScale="90000"/>
          </a:bodyPr>
          <a:lstStyle/>
          <a:p>
            <a:r>
              <a:rPr lang="en-GB" b="1" dirty="0" smtClean="0"/>
              <a:t>What is RSE?</a:t>
            </a:r>
            <a:endParaRPr lang="en-GB" b="1" dirty="0"/>
          </a:p>
        </p:txBody>
      </p:sp>
      <p:sp>
        <p:nvSpPr>
          <p:cNvPr id="3" name="Subtitle 2"/>
          <p:cNvSpPr>
            <a:spLocks noGrp="1"/>
          </p:cNvSpPr>
          <p:nvPr>
            <p:ph type="subTitle" idx="1"/>
          </p:nvPr>
        </p:nvSpPr>
        <p:spPr>
          <a:xfrm>
            <a:off x="0" y="1153128"/>
            <a:ext cx="11938714" cy="3187051"/>
          </a:xfrm>
        </p:spPr>
        <p:txBody>
          <a:bodyPr>
            <a:normAutofit/>
          </a:bodyPr>
          <a:lstStyle/>
          <a:p>
            <a:pPr algn="l"/>
            <a:r>
              <a:rPr lang="en-GB" sz="4800" dirty="0" smtClean="0"/>
              <a:t>1. Overview of the framework</a:t>
            </a:r>
          </a:p>
          <a:p>
            <a:pPr algn="l"/>
            <a:r>
              <a:rPr lang="en-GB" sz="4800" dirty="0" smtClean="0"/>
              <a:t>2. Proposed Policy</a:t>
            </a:r>
          </a:p>
          <a:p>
            <a:pPr algn="l"/>
            <a:r>
              <a:rPr lang="en-GB" sz="4800" dirty="0" smtClean="0"/>
              <a:t>3. </a:t>
            </a:r>
            <a:r>
              <a:rPr lang="en-GB" sz="4800" dirty="0" smtClean="0"/>
              <a:t>Identifying strategy to move forward</a:t>
            </a:r>
            <a:endParaRPr lang="en-GB" sz="4800" dirty="0"/>
          </a:p>
        </p:txBody>
      </p:sp>
    </p:spTree>
    <p:extLst>
      <p:ext uri="{BB962C8B-B14F-4D97-AF65-F5344CB8AC3E}">
        <p14:creationId xmlns:p14="http://schemas.microsoft.com/office/powerpoint/2010/main" val="3887404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152" y="0"/>
            <a:ext cx="12003110" cy="12649617"/>
          </a:xfrm>
          <a:prstGeom prst="rect">
            <a:avLst/>
          </a:prstGeom>
          <a:noFill/>
        </p:spPr>
        <p:txBody>
          <a:bodyPr wrap="square" rtlCol="0">
            <a:spAutoFit/>
          </a:bodyPr>
          <a:lstStyle/>
          <a:p>
            <a:pPr algn="ctr"/>
            <a:r>
              <a:rPr lang="en-GB" sz="4000" dirty="0" smtClean="0"/>
              <a:t>Developing a city wide policy</a:t>
            </a:r>
          </a:p>
          <a:p>
            <a:pPr algn="ctr"/>
            <a:endParaRPr lang="en-GB" sz="3600" dirty="0"/>
          </a:p>
          <a:p>
            <a:pPr marL="571500" indent="-571500">
              <a:buFont typeface="Arial" panose="020B0604020202020204" pitchFamily="34" charset="0"/>
              <a:buChar char="•"/>
            </a:pPr>
            <a:r>
              <a:rPr lang="en-GB" sz="3200" dirty="0" smtClean="0"/>
              <a:t>Policy is based on the DFE Framework and therefore meets the proposed requirements</a:t>
            </a:r>
          </a:p>
          <a:p>
            <a:pPr marL="571500" indent="-571500">
              <a:buFont typeface="Arial" panose="020B0604020202020204" pitchFamily="34" charset="0"/>
              <a:buChar char="•"/>
            </a:pPr>
            <a:r>
              <a:rPr lang="en-GB" sz="3200" dirty="0" smtClean="0"/>
              <a:t>Best practice considered from the PSHE Association</a:t>
            </a:r>
          </a:p>
          <a:p>
            <a:pPr marL="571500" indent="-571500">
              <a:buFont typeface="Arial" panose="020B0604020202020204" pitchFamily="34" charset="0"/>
              <a:buChar char="•"/>
            </a:pPr>
            <a:r>
              <a:rPr lang="en-GB" sz="3200" dirty="0"/>
              <a:t>P</a:t>
            </a:r>
            <a:r>
              <a:rPr lang="en-GB" sz="3200" dirty="0" smtClean="0"/>
              <a:t>olicy has been written to offer support and guidance to schools in order to start a conversation or consultation with their school community</a:t>
            </a:r>
          </a:p>
          <a:p>
            <a:pPr marL="571500" indent="-571500">
              <a:buFont typeface="Arial" panose="020B0604020202020204" pitchFamily="34" charset="0"/>
              <a:buChar char="•"/>
            </a:pPr>
            <a:r>
              <a:rPr lang="en-GB" sz="3200" dirty="0" smtClean="0"/>
              <a:t>Schools are able to adapt core elements of the  policy to ensure it reflects the needs of their school and curriculum design</a:t>
            </a:r>
          </a:p>
          <a:p>
            <a:pPr marL="571500" indent="-571500">
              <a:buFont typeface="Arial" panose="020B0604020202020204" pitchFamily="34" charset="0"/>
              <a:buChar char="•"/>
            </a:pPr>
            <a:r>
              <a:rPr lang="en-GB" sz="3200" dirty="0" smtClean="0"/>
              <a:t>Common core policy allows schools and governing bodies to be supported by each other</a:t>
            </a:r>
          </a:p>
          <a:p>
            <a:pPr marL="571500" indent="-571500">
              <a:buFont typeface="Arial" panose="020B0604020202020204" pitchFamily="34" charset="0"/>
              <a:buChar char="•"/>
            </a:pPr>
            <a:endParaRPr lang="en-GB" sz="3200" dirty="0" smtClean="0"/>
          </a:p>
          <a:p>
            <a:pPr algn="ctr"/>
            <a:endParaRPr lang="en-GB" sz="3200" dirty="0"/>
          </a:p>
          <a:p>
            <a:pPr algn="ctr"/>
            <a:endParaRPr lang="en-GB" sz="3200" dirty="0" smtClean="0"/>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p:txBody>
      </p:sp>
    </p:spTree>
    <p:extLst>
      <p:ext uri="{BB962C8B-B14F-4D97-AF65-F5344CB8AC3E}">
        <p14:creationId xmlns:p14="http://schemas.microsoft.com/office/powerpoint/2010/main" val="3179310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668" y="103031"/>
            <a:ext cx="12050332" cy="11172289"/>
          </a:xfrm>
          <a:prstGeom prst="rect">
            <a:avLst/>
          </a:prstGeom>
          <a:noFill/>
        </p:spPr>
        <p:txBody>
          <a:bodyPr wrap="square" rtlCol="0">
            <a:spAutoFit/>
          </a:bodyPr>
          <a:lstStyle/>
          <a:p>
            <a:pPr algn="ctr"/>
            <a:r>
              <a:rPr lang="en-GB" sz="3600" dirty="0" smtClean="0"/>
              <a:t>Outline of the </a:t>
            </a:r>
            <a:r>
              <a:rPr lang="en-GB" sz="3600" dirty="0"/>
              <a:t>D</a:t>
            </a:r>
            <a:r>
              <a:rPr lang="en-GB" sz="3600" dirty="0" smtClean="0"/>
              <a:t>raft Policy</a:t>
            </a:r>
          </a:p>
          <a:p>
            <a:pPr marL="742950" indent="-742950">
              <a:buAutoNum type="arabicPeriod"/>
            </a:pPr>
            <a:r>
              <a:rPr lang="en-GB" sz="3600" dirty="0" smtClean="0"/>
              <a:t>Rationale</a:t>
            </a:r>
          </a:p>
          <a:p>
            <a:pPr marL="742950" indent="-742950">
              <a:buAutoNum type="arabicPeriod"/>
            </a:pPr>
            <a:r>
              <a:rPr lang="en-GB" sz="3600" dirty="0" smtClean="0"/>
              <a:t>Roles and Responsibilities</a:t>
            </a:r>
          </a:p>
          <a:p>
            <a:pPr marL="742950" indent="-742950">
              <a:buAutoNum type="arabicPeriod"/>
            </a:pPr>
            <a:r>
              <a:rPr lang="en-GB" sz="3600" dirty="0" smtClean="0"/>
              <a:t>Legislation</a:t>
            </a:r>
          </a:p>
          <a:p>
            <a:pPr marL="742950" indent="-742950">
              <a:buAutoNum type="arabicPeriod"/>
            </a:pPr>
            <a:r>
              <a:rPr lang="en-GB" sz="3600" dirty="0" smtClean="0"/>
              <a:t>Curriculum Design and Assessment</a:t>
            </a:r>
          </a:p>
          <a:p>
            <a:pPr marL="742950" indent="-742950">
              <a:buAutoNum type="arabicPeriod"/>
            </a:pPr>
            <a:r>
              <a:rPr lang="en-GB" sz="3600" dirty="0" smtClean="0"/>
              <a:t>Staff Training</a:t>
            </a:r>
          </a:p>
          <a:p>
            <a:pPr marL="742950" indent="-742950">
              <a:buAutoNum type="arabicPeriod"/>
            </a:pPr>
            <a:r>
              <a:rPr lang="en-GB" sz="3600" dirty="0" smtClean="0"/>
              <a:t>Safe and Effective Practices</a:t>
            </a:r>
          </a:p>
          <a:p>
            <a:pPr marL="742950" indent="-742950">
              <a:buAutoNum type="arabicPeriod"/>
            </a:pPr>
            <a:r>
              <a:rPr lang="en-GB" sz="3600" dirty="0" smtClean="0"/>
              <a:t>Safeguarding</a:t>
            </a:r>
          </a:p>
          <a:p>
            <a:pPr marL="742950" indent="-742950">
              <a:buAutoNum type="arabicPeriod"/>
            </a:pPr>
            <a:r>
              <a:rPr lang="en-GB" sz="3600" dirty="0" smtClean="0"/>
              <a:t>Engaging Stakeholders</a:t>
            </a:r>
          </a:p>
          <a:p>
            <a:pPr marL="742950" indent="-742950">
              <a:buAutoNum type="arabicPeriod"/>
            </a:pPr>
            <a:r>
              <a:rPr lang="en-GB" sz="3600" dirty="0" smtClean="0"/>
              <a:t>Monitoring, Reporting and Evaluation</a:t>
            </a:r>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a:p>
            <a:pPr algn="ctr"/>
            <a:endParaRPr lang="en-GB" sz="3600" dirty="0" smtClean="0"/>
          </a:p>
          <a:p>
            <a:pPr algn="ctr"/>
            <a:endParaRPr lang="en-GB" sz="3600" dirty="0"/>
          </a:p>
          <a:p>
            <a:pPr algn="ctr"/>
            <a:endParaRPr lang="en-GB" sz="3600" dirty="0"/>
          </a:p>
        </p:txBody>
      </p:sp>
    </p:spTree>
    <p:extLst>
      <p:ext uri="{BB962C8B-B14F-4D97-AF65-F5344CB8AC3E}">
        <p14:creationId xmlns:p14="http://schemas.microsoft.com/office/powerpoint/2010/main" val="2194115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09" y="386367"/>
            <a:ext cx="11900079" cy="6259131"/>
          </a:xfrm>
        </p:spPr>
        <p:txBody>
          <a:bodyPr>
            <a:normAutofit fontScale="85000" lnSpcReduction="20000"/>
          </a:bodyPr>
          <a:lstStyle/>
          <a:p>
            <a:pPr marL="0" indent="0">
              <a:buNone/>
            </a:pPr>
            <a:endParaRPr lang="en-GB" dirty="0" smtClean="0"/>
          </a:p>
          <a:p>
            <a:pPr marL="0" indent="0">
              <a:buNone/>
            </a:pPr>
            <a:endParaRPr lang="en-GB" dirty="0"/>
          </a:p>
          <a:p>
            <a:pPr marL="0" indent="0">
              <a:buNone/>
            </a:pPr>
            <a:r>
              <a:rPr lang="en-GB" dirty="0" smtClean="0"/>
              <a:t>The </a:t>
            </a:r>
            <a:r>
              <a:rPr lang="en-GB" dirty="0"/>
              <a:t>intended outcomes of our programme are that pupils will:</a:t>
            </a:r>
          </a:p>
          <a:p>
            <a:pPr lvl="0"/>
            <a:r>
              <a:rPr lang="en-GB" dirty="0"/>
              <a:t>know and understand the characteristics of positive relationships, with particular reference to friendships, family relationships, and relationships with other children and with adults.</a:t>
            </a:r>
          </a:p>
          <a:p>
            <a:pPr lvl="0"/>
            <a:r>
              <a:rPr lang="en-GB" dirty="0"/>
              <a:t>understand they have a right to personal space and boundaries, showing respect and understanding the differences between appropriate and inappropriate or unsafe physical touch. Recognise and know how to report abuse, including emotional, physical and sexual abuse</a:t>
            </a:r>
          </a:p>
          <a:p>
            <a:pPr lvl="0"/>
            <a:r>
              <a:rPr lang="en-GB" dirty="0"/>
              <a:t>understand they have a responsibility to treat each other with kindness, consideration and respect including when on line,  permission seek and give and understand the concept of privacy</a:t>
            </a:r>
          </a:p>
          <a:p>
            <a:pPr lvl="0"/>
            <a:r>
              <a:rPr lang="en-GB" dirty="0"/>
              <a:t>develop the skills of being able to express their emotions and seek help where needed, to build friendship and recognise how this can support mental well being</a:t>
            </a:r>
          </a:p>
          <a:p>
            <a:pPr lvl="0"/>
            <a:r>
              <a:rPr lang="en-GB" dirty="0"/>
              <a:t>develop the personal attributes of honesty, integrity, courage, humidity, kindness, generosity, trustworthiness and sense of justice,  and character traits such as perseverance, working towards long term goals, dealing with setbacks, resilience permission seeking and giving, and the concept of personal privacy</a:t>
            </a:r>
          </a:p>
          <a:p>
            <a:pPr lvl="0"/>
            <a:r>
              <a:rPr lang="en-GB" dirty="0"/>
              <a:t>understand how the Equality Act 2010 relates to them as a child and through adult life, to recognise and challenge any form of discrimination</a:t>
            </a:r>
          </a:p>
          <a:p>
            <a:pPr marL="0" indent="0">
              <a:buNone/>
            </a:pPr>
            <a:endParaRPr lang="en-GB" dirty="0"/>
          </a:p>
        </p:txBody>
      </p:sp>
      <p:sp>
        <p:nvSpPr>
          <p:cNvPr id="2" name="TextBox 1"/>
          <p:cNvSpPr txBox="1"/>
          <p:nvPr/>
        </p:nvSpPr>
        <p:spPr>
          <a:xfrm>
            <a:off x="437882" y="141668"/>
            <a:ext cx="10779617" cy="954107"/>
          </a:xfrm>
          <a:prstGeom prst="rect">
            <a:avLst/>
          </a:prstGeom>
          <a:noFill/>
        </p:spPr>
        <p:txBody>
          <a:bodyPr wrap="square" rtlCol="0">
            <a:spAutoFit/>
          </a:bodyPr>
          <a:lstStyle/>
          <a:p>
            <a:r>
              <a:rPr lang="en-GB" sz="2800" b="1" dirty="0" smtClean="0"/>
              <a:t>Rationale: What </a:t>
            </a:r>
            <a:r>
              <a:rPr lang="en-GB" sz="2800" b="1" dirty="0" smtClean="0"/>
              <a:t>do we want to achieve as </a:t>
            </a:r>
            <a:r>
              <a:rPr lang="en-GB" sz="2800" b="1" dirty="0" smtClean="0"/>
              <a:t> schools individually and collectively?</a:t>
            </a:r>
            <a:endParaRPr lang="en-GB" sz="2400" dirty="0"/>
          </a:p>
        </p:txBody>
      </p:sp>
    </p:spTree>
    <p:extLst>
      <p:ext uri="{BB962C8B-B14F-4D97-AF65-F5344CB8AC3E}">
        <p14:creationId xmlns:p14="http://schemas.microsoft.com/office/powerpoint/2010/main" val="895661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0152"/>
            <a:ext cx="12093262" cy="5262979"/>
          </a:xfrm>
          <a:prstGeom prst="rect">
            <a:avLst/>
          </a:prstGeom>
          <a:noFill/>
        </p:spPr>
        <p:txBody>
          <a:bodyPr wrap="square" rtlCol="0">
            <a:spAutoFit/>
          </a:bodyPr>
          <a:lstStyle/>
          <a:p>
            <a:r>
              <a:rPr lang="en-GB" sz="2400" b="1" dirty="0"/>
              <a:t>Roles and </a:t>
            </a:r>
            <a:r>
              <a:rPr lang="en-GB" sz="2400" b="1" dirty="0" smtClean="0"/>
              <a:t>Responsibilities</a:t>
            </a:r>
          </a:p>
          <a:p>
            <a:endParaRPr lang="en-GB" sz="2400" b="1" dirty="0"/>
          </a:p>
          <a:p>
            <a:endParaRPr lang="en-GB" sz="2400" dirty="0"/>
          </a:p>
          <a:p>
            <a:r>
              <a:rPr lang="en-GB" sz="2400" dirty="0"/>
              <a:t>The RSE programme will be led by PSHE leaders with the support of senior leaders and the governing body/trustees.</a:t>
            </a:r>
          </a:p>
          <a:p>
            <a:r>
              <a:rPr lang="en-GB" sz="2400" dirty="0"/>
              <a:t>It will be taught by class teachers and delivered through the school curriculum and wider opportunities within the school. </a:t>
            </a:r>
          </a:p>
          <a:p>
            <a:r>
              <a:rPr lang="en-GB" sz="2400" dirty="0"/>
              <a:t>The aims and intended outcomes of our approach are encompassed within the school visions and values to promote learning.</a:t>
            </a:r>
          </a:p>
          <a:p>
            <a:r>
              <a:rPr lang="en-GB" sz="2400" dirty="0"/>
              <a:t>The RSE programme will be supported by additional staff in school, appropriate external visitors and developed through advice from professional associations.</a:t>
            </a:r>
          </a:p>
          <a:p>
            <a:r>
              <a:rPr lang="en-GB" sz="2400" dirty="0"/>
              <a:t> </a:t>
            </a:r>
          </a:p>
          <a:p>
            <a:r>
              <a:rPr lang="en-GB" sz="2400" dirty="0"/>
              <a:t>A working party will be made up of governors/trustees, leader, teachers, support staff, parents and where appropriate members of the community</a:t>
            </a:r>
          </a:p>
        </p:txBody>
      </p:sp>
    </p:spTree>
    <p:extLst>
      <p:ext uri="{BB962C8B-B14F-4D97-AF65-F5344CB8AC3E}">
        <p14:creationId xmlns:p14="http://schemas.microsoft.com/office/powerpoint/2010/main" val="3628779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0152"/>
            <a:ext cx="12192000" cy="6555641"/>
          </a:xfrm>
          <a:prstGeom prst="rect">
            <a:avLst/>
          </a:prstGeom>
          <a:noFill/>
        </p:spPr>
        <p:txBody>
          <a:bodyPr wrap="square" rtlCol="0">
            <a:spAutoFit/>
          </a:bodyPr>
          <a:lstStyle/>
          <a:p>
            <a:r>
              <a:rPr lang="en-GB" sz="2000" b="1" dirty="0"/>
              <a:t>Governors or Trustees</a:t>
            </a:r>
            <a:endParaRPr lang="en-GB" sz="2000" dirty="0"/>
          </a:p>
          <a:p>
            <a:r>
              <a:rPr lang="en-GB" sz="2000" dirty="0"/>
              <a:t>As well as fulfilling their legal obligations, the governing bodies or trustees should also make sure that: </a:t>
            </a:r>
          </a:p>
          <a:p>
            <a:r>
              <a:rPr lang="en-GB" sz="2000" dirty="0"/>
              <a:t>• all pupils make progress in achieving the expected educational outcomes; </a:t>
            </a:r>
          </a:p>
          <a:p>
            <a:r>
              <a:rPr lang="en-GB" sz="2000" dirty="0"/>
              <a:t>• the subjects are well led, effectively managed and well planned; </a:t>
            </a:r>
          </a:p>
          <a:p>
            <a:r>
              <a:rPr lang="en-GB" sz="2000" dirty="0"/>
              <a:t>• the quality of provision is subject to regular and effective self-evaluation; </a:t>
            </a:r>
          </a:p>
          <a:p>
            <a:r>
              <a:rPr lang="en-GB" sz="2000" dirty="0"/>
              <a:t>• teaching is delivered in ways that are accessible to all pupils with SEND; </a:t>
            </a:r>
          </a:p>
          <a:p>
            <a:r>
              <a:rPr lang="en-GB" sz="2000" dirty="0"/>
              <a:t>• clear information is provided for parents on the subject content and the right to request that their child is withdrawn; and, </a:t>
            </a:r>
          </a:p>
          <a:p>
            <a:r>
              <a:rPr lang="en-GB" sz="2000" dirty="0"/>
              <a:t>• the subjects are resourced, staffed and timetabled in a way that ensures that the school can fulfil its legal obligations. </a:t>
            </a:r>
          </a:p>
          <a:p>
            <a:r>
              <a:rPr lang="en-GB" sz="2000" b="1" dirty="0"/>
              <a:t> </a:t>
            </a:r>
            <a:endParaRPr lang="en-GB" sz="2000" dirty="0"/>
          </a:p>
          <a:p>
            <a:r>
              <a:rPr lang="en-GB" sz="2000" b="1" dirty="0"/>
              <a:t>Headteacher and PSHE Leader</a:t>
            </a:r>
            <a:endParaRPr lang="en-GB" sz="2000" dirty="0"/>
          </a:p>
          <a:p>
            <a:r>
              <a:rPr lang="en-GB" sz="2000" dirty="0"/>
              <a:t>It is the responsibility of the Head Teacher/PSHE leader to ensure </a:t>
            </a:r>
            <a:r>
              <a:rPr lang="en-GB" sz="2000" dirty="0" smtClean="0"/>
              <a:t>that:</a:t>
            </a:r>
            <a:endParaRPr lang="en-GB" sz="2000" dirty="0"/>
          </a:p>
          <a:p>
            <a:pPr marL="342900" lvl="0" indent="-342900">
              <a:buFont typeface="Arial" panose="020B0604020202020204" pitchFamily="34" charset="0"/>
              <a:buChar char="•"/>
            </a:pPr>
            <a:r>
              <a:rPr lang="en-GB" sz="2000" dirty="0"/>
              <a:t>both staff and parents are informed about our RSE policy, and that the policy is implemented effectively. </a:t>
            </a:r>
          </a:p>
          <a:p>
            <a:pPr marL="342900" lvl="0" indent="-342900">
              <a:buFont typeface="Arial" panose="020B0604020202020204" pitchFamily="34" charset="0"/>
              <a:buChar char="•"/>
            </a:pPr>
            <a:r>
              <a:rPr lang="en-GB" sz="2000" dirty="0"/>
              <a:t>staff are given sufficient training, so that they can teach about relationship and sex education effectively, and handle any difficult issues with sensitivity.</a:t>
            </a:r>
          </a:p>
          <a:p>
            <a:pPr marL="342900" lvl="0" indent="-342900">
              <a:buFont typeface="Arial" panose="020B0604020202020204" pitchFamily="34" charset="0"/>
              <a:buChar char="•"/>
            </a:pPr>
            <a:r>
              <a:rPr lang="en-GB" sz="2000" dirty="0"/>
              <a:t>they liaise with external agencies regarding the school RSE programme, and ensures that all adults who work with our children on these issues are aware of the school policy, and work within its framework.</a:t>
            </a:r>
          </a:p>
          <a:p>
            <a:pPr marL="342900" lvl="0" indent="-342900">
              <a:buFont typeface="Arial" panose="020B0604020202020204" pitchFamily="34" charset="0"/>
              <a:buChar char="•"/>
            </a:pPr>
            <a:r>
              <a:rPr lang="en-GB" sz="2000" dirty="0"/>
              <a:t>m</a:t>
            </a:r>
            <a:r>
              <a:rPr lang="en-GB" sz="2000" dirty="0" smtClean="0"/>
              <a:t>onitoring </a:t>
            </a:r>
            <a:r>
              <a:rPr lang="en-GB" sz="2000" dirty="0"/>
              <a:t>of this policy on a regular basis, and report to governors/trustees, when requested, on the effectiveness of the policy.</a:t>
            </a:r>
          </a:p>
          <a:p>
            <a:r>
              <a:rPr lang="en-GB" sz="2000" b="1" dirty="0"/>
              <a:t> </a:t>
            </a:r>
            <a:endParaRPr lang="en-GB" sz="2000" dirty="0"/>
          </a:p>
        </p:txBody>
      </p:sp>
    </p:spTree>
    <p:extLst>
      <p:ext uri="{BB962C8B-B14F-4D97-AF65-F5344CB8AC3E}">
        <p14:creationId xmlns:p14="http://schemas.microsoft.com/office/powerpoint/2010/main" val="1379936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6247864"/>
          </a:xfrm>
          <a:prstGeom prst="rect">
            <a:avLst/>
          </a:prstGeom>
          <a:noFill/>
        </p:spPr>
        <p:txBody>
          <a:bodyPr wrap="square" rtlCol="0">
            <a:spAutoFit/>
          </a:bodyPr>
          <a:lstStyle/>
          <a:p>
            <a:r>
              <a:rPr lang="en-GB" sz="2000" b="1" dirty="0"/>
              <a:t>Adults working with children</a:t>
            </a:r>
            <a:r>
              <a:rPr lang="en-GB" sz="2000" dirty="0"/>
              <a:t> are entitled to:</a:t>
            </a:r>
          </a:p>
          <a:p>
            <a:pPr marL="285750" lvl="0" indent="-285750">
              <a:buFont typeface="Arial" panose="020B0604020202020204" pitchFamily="34" charset="0"/>
              <a:buChar char="•"/>
            </a:pPr>
            <a:r>
              <a:rPr lang="en-GB" sz="2000" dirty="0"/>
              <a:t>Access to high quality, up-to-date, accurate information, resources and training</a:t>
            </a:r>
          </a:p>
          <a:p>
            <a:pPr marL="285750" lvl="0" indent="-285750">
              <a:buFont typeface="Arial" panose="020B0604020202020204" pitchFamily="34" charset="0"/>
              <a:buChar char="•"/>
            </a:pPr>
            <a:r>
              <a:rPr lang="en-GB" sz="2000" dirty="0"/>
              <a:t>Mutual understanding of roles and responsibilities in relation to the planning and delivery of RSE</a:t>
            </a:r>
          </a:p>
          <a:p>
            <a:pPr marL="285750" lvl="0" indent="-285750">
              <a:buFont typeface="Arial" panose="020B0604020202020204" pitchFamily="34" charset="0"/>
              <a:buChar char="•"/>
            </a:pPr>
            <a:r>
              <a:rPr lang="en-GB" sz="2000" dirty="0"/>
              <a:t>Contribute their views and ideas in support of the development of RSE for children</a:t>
            </a:r>
          </a:p>
          <a:p>
            <a:pPr marL="285750" lvl="0" indent="-285750">
              <a:buFont typeface="Arial" panose="020B0604020202020204" pitchFamily="34" charset="0"/>
              <a:buChar char="•"/>
            </a:pPr>
            <a:r>
              <a:rPr lang="en-GB" sz="2000" dirty="0"/>
              <a:t>Professional guidance and support</a:t>
            </a:r>
          </a:p>
          <a:p>
            <a:pPr marL="285750" lvl="0" indent="-285750">
              <a:buFont typeface="Arial" panose="020B0604020202020204" pitchFamily="34" charset="0"/>
              <a:buChar char="•"/>
            </a:pPr>
            <a:r>
              <a:rPr lang="en-GB" sz="2000" dirty="0"/>
              <a:t>Opportunities to share good practice</a:t>
            </a:r>
          </a:p>
          <a:p>
            <a:pPr marL="285750" lvl="0" indent="-285750">
              <a:buFont typeface="Arial" panose="020B0604020202020204" pitchFamily="34" charset="0"/>
              <a:buChar char="•"/>
            </a:pPr>
            <a:r>
              <a:rPr lang="en-GB" sz="2000" dirty="0"/>
              <a:t>Be informed about issues of confidentiality and procedures to be followed.</a:t>
            </a:r>
          </a:p>
          <a:p>
            <a:r>
              <a:rPr lang="en-GB" sz="2000" dirty="0"/>
              <a:t> </a:t>
            </a:r>
          </a:p>
          <a:p>
            <a:r>
              <a:rPr lang="en-GB" sz="2000" b="1" dirty="0"/>
              <a:t>External Visitors</a:t>
            </a:r>
            <a:endParaRPr lang="en-GB" sz="2000" dirty="0"/>
          </a:p>
          <a:p>
            <a:r>
              <a:rPr lang="en-GB" sz="2000" dirty="0"/>
              <a:t>Working with external organisations can enhance delivery of these subjects, bringing in specialist knowledge and different ways of engaging with young people.</a:t>
            </a:r>
          </a:p>
          <a:p>
            <a:pPr marL="285750" indent="-285750">
              <a:buFont typeface="Arial" panose="020B0604020202020204" pitchFamily="34" charset="0"/>
              <a:buChar char="•"/>
            </a:pPr>
            <a:r>
              <a:rPr lang="en-GB" sz="2000" dirty="0"/>
              <a:t>School will ensure:</a:t>
            </a:r>
          </a:p>
          <a:p>
            <a:pPr marL="285750" lvl="0" indent="-285750">
              <a:buFont typeface="Arial" panose="020B0604020202020204" pitchFamily="34" charset="0"/>
              <a:buChar char="•"/>
            </a:pPr>
            <a:r>
              <a:rPr lang="en-GB" sz="2000" dirty="0"/>
              <a:t>Validity of the visitor or visiting organisation’s credentials. </a:t>
            </a:r>
          </a:p>
          <a:p>
            <a:pPr marL="285750" lvl="0" indent="-285750">
              <a:buFont typeface="Arial" panose="020B0604020202020204" pitchFamily="34" charset="0"/>
              <a:buChar char="•"/>
            </a:pPr>
            <a:r>
              <a:rPr lang="en-GB" sz="2000" dirty="0"/>
              <a:t>Teaching delivered by the visitor fits with the planned programme and published policy.</a:t>
            </a:r>
          </a:p>
          <a:p>
            <a:pPr marL="285750" lvl="0" indent="-285750">
              <a:buFont typeface="Arial" panose="020B0604020202020204" pitchFamily="34" charset="0"/>
              <a:buChar char="•"/>
            </a:pPr>
            <a:r>
              <a:rPr lang="en-GB" sz="2000" dirty="0"/>
              <a:t>Discussion occurs in relation to  the detail of how the visitor will deliver their sessions and ensure that the content is age-appropriate and accessible for the pupils. </a:t>
            </a:r>
          </a:p>
          <a:p>
            <a:pPr marL="285750" lvl="0" indent="-285750">
              <a:buFont typeface="Arial" panose="020B0604020202020204" pitchFamily="34" charset="0"/>
              <a:buChar char="•"/>
            </a:pPr>
            <a:r>
              <a:rPr lang="en-GB" sz="2000" dirty="0"/>
              <a:t>Review the materials visitors will use as well as a lesson plan in advance, so that they can ensure it meets the full range of pupils’ needs (e.g. special educational needs). </a:t>
            </a:r>
          </a:p>
          <a:p>
            <a:pPr marL="285750" lvl="0" indent="-285750">
              <a:buFont typeface="Arial" panose="020B0604020202020204" pitchFamily="34" charset="0"/>
              <a:buChar char="•"/>
            </a:pPr>
            <a:r>
              <a:rPr lang="en-GB" sz="2000" dirty="0"/>
              <a:t>Agree how confidentiality will work in any lesson and that the visitor understands how safeguarding reports should be dealt with in line with school policy </a:t>
            </a:r>
          </a:p>
        </p:txBody>
      </p:sp>
    </p:spTree>
    <p:extLst>
      <p:ext uri="{BB962C8B-B14F-4D97-AF65-F5344CB8AC3E}">
        <p14:creationId xmlns:p14="http://schemas.microsoft.com/office/powerpoint/2010/main" val="2268825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1493950"/>
            <a:ext cx="11771290" cy="4401205"/>
          </a:xfrm>
          <a:prstGeom prst="rect">
            <a:avLst/>
          </a:prstGeom>
          <a:noFill/>
        </p:spPr>
        <p:txBody>
          <a:bodyPr wrap="square" rtlCol="0">
            <a:spAutoFit/>
          </a:bodyPr>
          <a:lstStyle/>
          <a:p>
            <a:r>
              <a:rPr lang="en-GB" sz="2800" b="1" dirty="0"/>
              <a:t>Parents, carers and other adults in the community</a:t>
            </a:r>
            <a:r>
              <a:rPr lang="en-GB" sz="2800" dirty="0"/>
              <a:t> are entitled to:</a:t>
            </a:r>
          </a:p>
          <a:p>
            <a:pPr marL="342900" lvl="0" indent="-342900">
              <a:buFont typeface="Arial" panose="020B0604020202020204" pitchFamily="34" charset="0"/>
              <a:buChar char="•"/>
            </a:pPr>
            <a:r>
              <a:rPr lang="en-GB" sz="2800" dirty="0"/>
              <a:t>Accessible, accurate, up-to-date, information delivered in a way which meets their </a:t>
            </a:r>
            <a:r>
              <a:rPr lang="en-GB" sz="2800" dirty="0" smtClean="0"/>
              <a:t>needs ( needs to be repeated yearly)</a:t>
            </a:r>
            <a:endParaRPr lang="en-GB" sz="2800" dirty="0"/>
          </a:p>
          <a:p>
            <a:pPr marL="342900" lvl="0" indent="-342900">
              <a:buFont typeface="Arial" panose="020B0604020202020204" pitchFamily="34" charset="0"/>
              <a:buChar char="•"/>
            </a:pPr>
            <a:r>
              <a:rPr lang="en-GB" sz="2800" dirty="0"/>
              <a:t>A safe and supportive environment for their children</a:t>
            </a:r>
          </a:p>
          <a:p>
            <a:pPr marL="342900" lvl="0" indent="-342900">
              <a:buFont typeface="Arial" panose="020B0604020202020204" pitchFamily="34" charset="0"/>
              <a:buChar char="•"/>
            </a:pPr>
            <a:r>
              <a:rPr lang="en-GB" sz="2800" dirty="0"/>
              <a:t>Information on how and when RSE is taught</a:t>
            </a:r>
          </a:p>
          <a:p>
            <a:pPr marL="342900" lvl="0" indent="-342900">
              <a:buFont typeface="Arial" panose="020B0604020202020204" pitchFamily="34" charset="0"/>
              <a:buChar char="•"/>
            </a:pPr>
            <a:r>
              <a:rPr lang="en-GB" sz="2800" dirty="0"/>
              <a:t>Understand their rights and responsibilities in relation to RSE policy and curriculum</a:t>
            </a:r>
          </a:p>
          <a:p>
            <a:pPr marL="342900" lvl="0" indent="-342900">
              <a:buFont typeface="Arial" panose="020B0604020202020204" pitchFamily="34" charset="0"/>
              <a:buChar char="•"/>
            </a:pPr>
            <a:r>
              <a:rPr lang="en-GB" sz="2800" dirty="0"/>
              <a:t>Be informed about issues of confidentiality and how it affects them and their children</a:t>
            </a:r>
          </a:p>
          <a:p>
            <a:pPr marL="342900" lvl="0" indent="-342900">
              <a:buFont typeface="Arial" panose="020B0604020202020204" pitchFamily="34" charset="0"/>
              <a:buChar char="•"/>
            </a:pPr>
            <a:r>
              <a:rPr lang="en-GB" sz="2800" dirty="0"/>
              <a:t>Have their views and ideas received in a respectful, non-judgemental manner.</a:t>
            </a:r>
          </a:p>
        </p:txBody>
      </p:sp>
      <p:sp>
        <p:nvSpPr>
          <p:cNvPr id="3" name="TextBox 2"/>
          <p:cNvSpPr txBox="1"/>
          <p:nvPr/>
        </p:nvSpPr>
        <p:spPr>
          <a:xfrm>
            <a:off x="334851" y="231820"/>
            <a:ext cx="11565228" cy="954107"/>
          </a:xfrm>
          <a:prstGeom prst="rect">
            <a:avLst/>
          </a:prstGeom>
          <a:noFill/>
        </p:spPr>
        <p:txBody>
          <a:bodyPr wrap="square" rtlCol="0">
            <a:spAutoFit/>
          </a:bodyPr>
          <a:lstStyle/>
          <a:p>
            <a:r>
              <a:rPr lang="en-GB" sz="2800" dirty="0" smtClean="0"/>
              <a:t>Some of the most important messages to be learnt from what we have seen on the media</a:t>
            </a:r>
            <a:endParaRPr lang="en-GB" sz="2800" dirty="0"/>
          </a:p>
        </p:txBody>
      </p:sp>
    </p:spTree>
    <p:extLst>
      <p:ext uri="{BB962C8B-B14F-4D97-AF65-F5344CB8AC3E}">
        <p14:creationId xmlns:p14="http://schemas.microsoft.com/office/powerpoint/2010/main" val="3323142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4" y="682580"/>
            <a:ext cx="10844011" cy="6124754"/>
          </a:xfrm>
          <a:prstGeom prst="rect">
            <a:avLst/>
          </a:prstGeom>
        </p:spPr>
        <p:txBody>
          <a:bodyPr wrap="square">
            <a:spAutoFit/>
          </a:bodyPr>
          <a:lstStyle/>
          <a:p>
            <a:r>
              <a:rPr lang="en-GB" sz="3600" dirty="0" smtClean="0"/>
              <a:t>Scan the remaining parts of the proposed policy.</a:t>
            </a:r>
          </a:p>
          <a:p>
            <a:endParaRPr lang="en-GB" sz="3600" dirty="0" smtClean="0"/>
          </a:p>
          <a:p>
            <a:r>
              <a:rPr lang="en-GB" sz="3600" dirty="0" smtClean="0"/>
              <a:t>Can this policy support schools in preparing for proposed changes?</a:t>
            </a:r>
            <a:r>
              <a:rPr lang="en-GB" sz="3600" dirty="0"/>
              <a:t> </a:t>
            </a:r>
            <a:endParaRPr lang="en-GB" sz="3600" dirty="0" smtClean="0"/>
          </a:p>
          <a:p>
            <a:r>
              <a:rPr lang="en-GB" sz="3600" b="1" dirty="0" smtClean="0"/>
              <a:t>Our </a:t>
            </a:r>
            <a:r>
              <a:rPr lang="en-GB" sz="3600" b="1" dirty="0"/>
              <a:t>big questions as schools are:</a:t>
            </a:r>
          </a:p>
          <a:p>
            <a:pPr marL="571500" indent="-571500">
              <a:buFont typeface="Arial" panose="020B0604020202020204" pitchFamily="34" charset="0"/>
              <a:buChar char="•"/>
            </a:pPr>
            <a:r>
              <a:rPr lang="en-GB" sz="3600" dirty="0" smtClean="0"/>
              <a:t>How </a:t>
            </a:r>
            <a:r>
              <a:rPr lang="en-GB" sz="3600" dirty="0"/>
              <a:t>can we best answer parents questions?</a:t>
            </a:r>
          </a:p>
          <a:p>
            <a:pPr marL="571500" indent="-571500">
              <a:buFont typeface="Arial" panose="020B0604020202020204" pitchFamily="34" charset="0"/>
              <a:buChar char="•"/>
            </a:pPr>
            <a:r>
              <a:rPr lang="en-GB" sz="3600" dirty="0"/>
              <a:t>How do we consult, plan and introduce new requirements without straining relationships with parents and the community?</a:t>
            </a:r>
          </a:p>
          <a:p>
            <a:pPr algn="ctr"/>
            <a:endParaRPr lang="en-GB" sz="3600" dirty="0"/>
          </a:p>
          <a:p>
            <a:pPr algn="ctr"/>
            <a:r>
              <a:rPr lang="en-GB" sz="3200" b="1" dirty="0" smtClean="0"/>
              <a:t>What </a:t>
            </a:r>
            <a:r>
              <a:rPr lang="en-GB" sz="3200" b="1" dirty="0"/>
              <a:t>do you think will be parents worries or big questions?</a:t>
            </a:r>
          </a:p>
        </p:txBody>
      </p:sp>
    </p:spTree>
    <p:extLst>
      <p:ext uri="{BB962C8B-B14F-4D97-AF65-F5344CB8AC3E}">
        <p14:creationId xmlns:p14="http://schemas.microsoft.com/office/powerpoint/2010/main" val="3134031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542" y="225083"/>
            <a:ext cx="11718387" cy="4832092"/>
          </a:xfrm>
          <a:prstGeom prst="rect">
            <a:avLst/>
          </a:prstGeom>
          <a:noFill/>
        </p:spPr>
        <p:txBody>
          <a:bodyPr wrap="square" rtlCol="0">
            <a:spAutoFit/>
          </a:bodyPr>
          <a:lstStyle/>
          <a:p>
            <a:r>
              <a:rPr lang="en-GB" sz="4400" dirty="0" smtClean="0"/>
              <a:t>Our big questions as </a:t>
            </a:r>
            <a:r>
              <a:rPr lang="en-GB" sz="4400" dirty="0" smtClean="0"/>
              <a:t>schools </a:t>
            </a:r>
            <a:r>
              <a:rPr lang="en-GB" sz="4400" dirty="0" smtClean="0"/>
              <a:t>are:</a:t>
            </a:r>
          </a:p>
          <a:p>
            <a:endParaRPr lang="en-GB" sz="4400" dirty="0"/>
          </a:p>
          <a:p>
            <a:r>
              <a:rPr lang="en-GB" sz="4400" dirty="0" smtClean="0"/>
              <a:t>How can we best answer parents questions?</a:t>
            </a:r>
          </a:p>
          <a:p>
            <a:r>
              <a:rPr lang="en-GB" sz="4400" dirty="0" smtClean="0"/>
              <a:t>How do we consult, plan and introduce new requirements without straining relationships with parents and the community?</a:t>
            </a:r>
          </a:p>
          <a:p>
            <a:endParaRPr lang="en-GB" sz="4400" dirty="0"/>
          </a:p>
        </p:txBody>
      </p:sp>
    </p:spTree>
    <p:extLst>
      <p:ext uri="{BB962C8B-B14F-4D97-AF65-F5344CB8AC3E}">
        <p14:creationId xmlns:p14="http://schemas.microsoft.com/office/powerpoint/2010/main" val="3591417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347730"/>
            <a:ext cx="11565228" cy="4955203"/>
          </a:xfrm>
          <a:prstGeom prst="rect">
            <a:avLst/>
          </a:prstGeom>
        </p:spPr>
        <p:txBody>
          <a:bodyPr wrap="square">
            <a:spAutoFit/>
          </a:bodyPr>
          <a:lstStyle/>
          <a:p>
            <a:endParaRPr lang="en-GB" sz="1000" dirty="0">
              <a:solidFill>
                <a:srgbClr val="000000"/>
              </a:solidFill>
              <a:latin typeface="Lucida Sans Unicode" panose="020B0602030504020204" pitchFamily="34" charset="0"/>
            </a:endParaRPr>
          </a:p>
          <a:p>
            <a:endParaRPr lang="en-GB" sz="1000" dirty="0">
              <a:latin typeface="Lucida Sans Unicode" panose="020B0602030504020204" pitchFamily="34" charset="0"/>
            </a:endParaRPr>
          </a:p>
          <a:p>
            <a:r>
              <a:rPr lang="en-US" sz="3600" b="1" dirty="0" smtClean="0"/>
              <a:t>Getting ready for the difficult questions? How do we support each other in school and across schools?</a:t>
            </a:r>
          </a:p>
          <a:p>
            <a:endParaRPr lang="en-US" sz="2800" dirty="0"/>
          </a:p>
          <a:p>
            <a:r>
              <a:rPr lang="en-US" sz="2800" dirty="0" smtClean="0"/>
              <a:t>But </a:t>
            </a:r>
            <a:r>
              <a:rPr lang="en-US" sz="2800" dirty="0"/>
              <a:t>no children are gay here, why does it need to be mentioned? </a:t>
            </a:r>
          </a:p>
          <a:p>
            <a:r>
              <a:rPr lang="en-US" sz="2800" dirty="0" smtClean="0"/>
              <a:t>Can </a:t>
            </a:r>
            <a:r>
              <a:rPr lang="en-US" sz="2800" dirty="0"/>
              <a:t>I remove my child from these lessons? </a:t>
            </a:r>
          </a:p>
          <a:p>
            <a:r>
              <a:rPr lang="en-US" sz="2800" dirty="0" smtClean="0"/>
              <a:t>But </a:t>
            </a:r>
            <a:r>
              <a:rPr lang="en-US" sz="2800" dirty="0"/>
              <a:t>my religion says that gay is wrong </a:t>
            </a:r>
          </a:p>
          <a:p>
            <a:r>
              <a:rPr lang="en-US" sz="2800" dirty="0" smtClean="0"/>
              <a:t>You </a:t>
            </a:r>
            <a:r>
              <a:rPr lang="en-US" sz="2800" dirty="0"/>
              <a:t>are going to make my child gay! </a:t>
            </a:r>
            <a:r>
              <a:rPr lang="en-US" sz="2800" dirty="0" smtClean="0"/>
              <a:t>Are you putting thoughts in their minds</a:t>
            </a:r>
            <a:endParaRPr lang="en-US" sz="2800" dirty="0"/>
          </a:p>
          <a:p>
            <a:r>
              <a:rPr lang="en-US" sz="2800" dirty="0" smtClean="0"/>
              <a:t>You </a:t>
            </a:r>
            <a:r>
              <a:rPr lang="en-US" sz="2800" dirty="0"/>
              <a:t>are confusing my child because at home they are learning that being gay is wrong but at school you are telling them that being gay is OK. </a:t>
            </a:r>
            <a:endParaRPr lang="en-US" sz="2800" dirty="0" smtClean="0"/>
          </a:p>
          <a:p>
            <a:endParaRPr lang="en-US" sz="2800" dirty="0"/>
          </a:p>
        </p:txBody>
      </p:sp>
    </p:spTree>
    <p:extLst>
      <p:ext uri="{BB962C8B-B14F-4D97-AF65-F5344CB8AC3E}">
        <p14:creationId xmlns:p14="http://schemas.microsoft.com/office/powerpoint/2010/main" val="285582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677" y="168812"/>
            <a:ext cx="12051323" cy="7109639"/>
          </a:xfrm>
          <a:prstGeom prst="rect">
            <a:avLst/>
          </a:prstGeom>
          <a:noFill/>
        </p:spPr>
        <p:txBody>
          <a:bodyPr wrap="square" rtlCol="0">
            <a:spAutoFit/>
          </a:bodyPr>
          <a:lstStyle/>
          <a:p>
            <a:r>
              <a:rPr lang="en-GB" sz="4400" dirty="0" smtClean="0"/>
              <a:t>Where are we up to as a </a:t>
            </a:r>
            <a:r>
              <a:rPr lang="en-GB" sz="4400" dirty="0" smtClean="0"/>
              <a:t>working group?</a:t>
            </a:r>
            <a:endParaRPr lang="en-GB" sz="4400" dirty="0" smtClean="0"/>
          </a:p>
          <a:p>
            <a:endParaRPr lang="en-GB" sz="2400" dirty="0"/>
          </a:p>
          <a:p>
            <a:pPr marL="342900" indent="-342900">
              <a:buFont typeface="Arial" panose="020B0604020202020204" pitchFamily="34" charset="0"/>
              <a:buChar char="•"/>
            </a:pPr>
            <a:r>
              <a:rPr lang="en-GB" sz="3600" dirty="0" smtClean="0"/>
              <a:t>Leading city working group, lots of local schools represented</a:t>
            </a:r>
          </a:p>
          <a:p>
            <a:pPr marL="342900" indent="-342900">
              <a:buFont typeface="Arial" panose="020B0604020202020204" pitchFamily="34" charset="0"/>
              <a:buChar char="•"/>
            </a:pPr>
            <a:r>
              <a:rPr lang="en-GB" sz="3600" dirty="0" smtClean="0"/>
              <a:t>Attended community groups – listening to views, answering questions</a:t>
            </a:r>
          </a:p>
          <a:p>
            <a:pPr marL="342900" indent="-342900">
              <a:buFont typeface="Arial" panose="020B0604020202020204" pitchFamily="34" charset="0"/>
              <a:buChar char="•"/>
            </a:pPr>
            <a:r>
              <a:rPr lang="en-GB" sz="3600" dirty="0" smtClean="0"/>
              <a:t>Seeking external advice</a:t>
            </a:r>
          </a:p>
          <a:p>
            <a:pPr marL="342900" indent="-342900">
              <a:buFont typeface="Arial" panose="020B0604020202020204" pitchFamily="34" charset="0"/>
              <a:buChar char="•"/>
            </a:pPr>
            <a:r>
              <a:rPr lang="en-GB" sz="3600" dirty="0" smtClean="0"/>
              <a:t>Developing policy and curriculum</a:t>
            </a:r>
          </a:p>
          <a:p>
            <a:pPr marL="342900" indent="-342900">
              <a:buFont typeface="Arial" panose="020B0604020202020204" pitchFamily="34" charset="0"/>
              <a:buChar char="•"/>
            </a:pPr>
            <a:r>
              <a:rPr lang="en-GB" sz="3600" dirty="0" smtClean="0"/>
              <a:t>Developing a long term </a:t>
            </a:r>
            <a:r>
              <a:rPr lang="en-GB" sz="3600" dirty="0" smtClean="0"/>
              <a:t>plan</a:t>
            </a:r>
          </a:p>
          <a:p>
            <a:pPr marL="342900" indent="-342900">
              <a:buFont typeface="Arial" panose="020B0604020202020204" pitchFamily="34" charset="0"/>
              <a:buChar char="•"/>
            </a:pPr>
            <a:r>
              <a:rPr lang="en-GB" sz="3600" dirty="0" smtClean="0"/>
              <a:t>Trailing own school working groups – developing best practice</a:t>
            </a:r>
          </a:p>
          <a:p>
            <a:pPr marL="342900" indent="-342900">
              <a:buFont typeface="Arial" panose="020B0604020202020204" pitchFamily="34" charset="0"/>
              <a:buChar char="•"/>
            </a:pPr>
            <a:r>
              <a:rPr lang="en-GB" sz="3600" dirty="0" smtClean="0"/>
              <a:t>Met with </a:t>
            </a:r>
            <a:r>
              <a:rPr lang="en-GB" sz="3600" b="1" dirty="0" smtClean="0"/>
              <a:t>Cllr </a:t>
            </a:r>
            <a:r>
              <a:rPr lang="en-GB" sz="3600" b="1" dirty="0"/>
              <a:t>Elly </a:t>
            </a:r>
            <a:r>
              <a:rPr lang="en-GB" sz="3600" b="1" dirty="0" err="1"/>
              <a:t>Cutkelvin</a:t>
            </a:r>
            <a:r>
              <a:rPr lang="en-GB" sz="3600" dirty="0"/>
              <a:t> - Assistant City Mayor -Education and Housing, Leicester City Council</a:t>
            </a:r>
            <a:r>
              <a:rPr lang="en-GB" sz="3600" dirty="0" smtClean="0"/>
              <a:t> </a:t>
            </a:r>
          </a:p>
          <a:p>
            <a:pPr marL="342900" indent="-342900">
              <a:buFont typeface="Arial" panose="020B0604020202020204" pitchFamily="34" charset="0"/>
              <a:buChar char="•"/>
            </a:pPr>
            <a:endParaRPr lang="en-GB" sz="4000" dirty="0" smtClean="0"/>
          </a:p>
          <a:p>
            <a:endParaRPr lang="en-GB" sz="2400" dirty="0"/>
          </a:p>
        </p:txBody>
      </p:sp>
    </p:spTree>
    <p:extLst>
      <p:ext uri="{BB962C8B-B14F-4D97-AF65-F5344CB8AC3E}">
        <p14:creationId xmlns:p14="http://schemas.microsoft.com/office/powerpoint/2010/main" val="557081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0710" y="1030310"/>
            <a:ext cx="11771290" cy="4401205"/>
          </a:xfrm>
          <a:prstGeom prst="rect">
            <a:avLst/>
          </a:prstGeom>
          <a:noFill/>
        </p:spPr>
        <p:txBody>
          <a:bodyPr wrap="square" rtlCol="0">
            <a:spAutoFit/>
          </a:bodyPr>
          <a:lstStyle/>
          <a:p>
            <a:pPr marL="457200" indent="-457200">
              <a:buFont typeface="Arial" panose="020B0604020202020204" pitchFamily="34" charset="0"/>
              <a:buChar char="•"/>
            </a:pPr>
            <a:r>
              <a:rPr lang="en-US" sz="2800" dirty="0"/>
              <a:t>Schools will need to update their policy to reflect the </a:t>
            </a:r>
            <a:r>
              <a:rPr lang="en-US" sz="2800" dirty="0" smtClean="0"/>
              <a:t>new guidance</a:t>
            </a:r>
            <a:r>
              <a:rPr lang="en-US" sz="2800" dirty="0"/>
              <a:t>. This should be done before September 2020</a:t>
            </a:r>
          </a:p>
          <a:p>
            <a:pPr marL="457200" indent="-457200">
              <a:buFont typeface="Arial" panose="020B0604020202020204" pitchFamily="34" charset="0"/>
              <a:buChar char="•"/>
            </a:pPr>
            <a:r>
              <a:rPr lang="en-US" sz="2800" dirty="0" smtClean="0"/>
              <a:t>Schools </a:t>
            </a:r>
            <a:r>
              <a:rPr lang="en-US" sz="2800" b="1" dirty="0"/>
              <a:t>must </a:t>
            </a:r>
            <a:r>
              <a:rPr lang="en-US" sz="2800" dirty="0"/>
              <a:t>consult with parents when developing this policy.</a:t>
            </a:r>
          </a:p>
          <a:p>
            <a:pPr marL="457200" indent="-457200">
              <a:buFont typeface="Arial" panose="020B0604020202020204" pitchFamily="34" charset="0"/>
              <a:buChar char="•"/>
            </a:pPr>
            <a:r>
              <a:rPr lang="en-US" sz="2800" dirty="0" smtClean="0"/>
              <a:t>The </a:t>
            </a:r>
            <a:r>
              <a:rPr lang="en-US" sz="2800" dirty="0"/>
              <a:t>DfE advises that schools should ensure that the policy </a:t>
            </a:r>
            <a:r>
              <a:rPr lang="en-US" sz="2800" dirty="0" smtClean="0"/>
              <a:t>meets the </a:t>
            </a:r>
            <a:r>
              <a:rPr lang="en-US" sz="2800" dirty="0"/>
              <a:t>needs of pupils and parent and reflects the community </a:t>
            </a:r>
            <a:r>
              <a:rPr lang="en-US" sz="2800" dirty="0" smtClean="0"/>
              <a:t>they </a:t>
            </a:r>
            <a:r>
              <a:rPr lang="en-GB" sz="2800" dirty="0" smtClean="0"/>
              <a:t>serve</a:t>
            </a:r>
            <a:r>
              <a:rPr lang="en-GB" sz="2800" dirty="0"/>
              <a:t>.</a:t>
            </a:r>
          </a:p>
          <a:p>
            <a:pPr marL="457200" indent="-457200">
              <a:buFont typeface="Arial" panose="020B0604020202020204" pitchFamily="34" charset="0"/>
              <a:buChar char="•"/>
            </a:pPr>
            <a:r>
              <a:rPr lang="en-US" sz="2800" dirty="0" smtClean="0"/>
              <a:t>Schools </a:t>
            </a:r>
            <a:r>
              <a:rPr lang="en-US" sz="2800" dirty="0"/>
              <a:t>can set up a working party to develop a policy, </a:t>
            </a:r>
            <a:r>
              <a:rPr lang="en-US" sz="2800" dirty="0" smtClean="0"/>
              <a:t>however this </a:t>
            </a:r>
            <a:r>
              <a:rPr lang="en-US" sz="2800" dirty="0"/>
              <a:t>is not a requirement.</a:t>
            </a:r>
          </a:p>
          <a:p>
            <a:pPr marL="457200" indent="-457200">
              <a:buFont typeface="Arial" panose="020B0604020202020204" pitchFamily="34" charset="0"/>
              <a:buChar char="•"/>
            </a:pPr>
            <a:r>
              <a:rPr lang="en-US" sz="2800" dirty="0" smtClean="0"/>
              <a:t>The </a:t>
            </a:r>
            <a:r>
              <a:rPr lang="en-US" sz="2800" dirty="0"/>
              <a:t>DfE draft guidance has defined what should be included </a:t>
            </a:r>
            <a:r>
              <a:rPr lang="en-US" sz="2800" dirty="0" smtClean="0"/>
              <a:t>in </a:t>
            </a:r>
            <a:r>
              <a:rPr lang="en-GB" sz="2800" dirty="0" smtClean="0"/>
              <a:t>this </a:t>
            </a:r>
            <a:r>
              <a:rPr lang="en-GB" sz="2800" dirty="0"/>
              <a:t>policy</a:t>
            </a:r>
            <a:r>
              <a:rPr lang="en-GB" sz="2800" dirty="0" smtClean="0"/>
              <a:t>.</a:t>
            </a:r>
          </a:p>
          <a:p>
            <a:pPr marL="457200" indent="-457200">
              <a:buFont typeface="Arial" panose="020B0604020202020204" pitchFamily="34" charset="0"/>
              <a:buChar char="•"/>
            </a:pPr>
            <a:r>
              <a:rPr lang="en-US" sz="2800" dirty="0"/>
              <a:t>Schools must ensure that the resources they choose </a:t>
            </a:r>
            <a:r>
              <a:rPr lang="en-US" sz="2800" dirty="0" smtClean="0"/>
              <a:t>to use </a:t>
            </a:r>
            <a:r>
              <a:rPr lang="en-US" sz="2800" dirty="0"/>
              <a:t>are laid out in their policy and are appropriate </a:t>
            </a:r>
            <a:r>
              <a:rPr lang="en-US" sz="2800" dirty="0" smtClean="0"/>
              <a:t>for the </a:t>
            </a:r>
            <a:r>
              <a:rPr lang="en-US" sz="2800" dirty="0"/>
              <a:t>age and maturity of pupils.</a:t>
            </a:r>
            <a:endParaRPr lang="en-GB" sz="2800" dirty="0"/>
          </a:p>
        </p:txBody>
      </p:sp>
      <p:sp>
        <p:nvSpPr>
          <p:cNvPr id="3" name="TextBox 2"/>
          <p:cNvSpPr txBox="1"/>
          <p:nvPr/>
        </p:nvSpPr>
        <p:spPr>
          <a:xfrm>
            <a:off x="347730" y="115910"/>
            <a:ext cx="11075831" cy="646331"/>
          </a:xfrm>
          <a:prstGeom prst="rect">
            <a:avLst/>
          </a:prstGeom>
          <a:noFill/>
        </p:spPr>
        <p:txBody>
          <a:bodyPr wrap="square" rtlCol="0">
            <a:spAutoFit/>
          </a:bodyPr>
          <a:lstStyle/>
          <a:p>
            <a:r>
              <a:rPr lang="en-GB" sz="3600" b="1" dirty="0" smtClean="0"/>
              <a:t>Duties of a School and Governing Body</a:t>
            </a:r>
            <a:endParaRPr lang="en-GB" sz="3600" b="1" dirty="0"/>
          </a:p>
        </p:txBody>
      </p:sp>
    </p:spTree>
    <p:extLst>
      <p:ext uri="{BB962C8B-B14F-4D97-AF65-F5344CB8AC3E}">
        <p14:creationId xmlns:p14="http://schemas.microsoft.com/office/powerpoint/2010/main" val="231360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063" y="176936"/>
            <a:ext cx="11835684" cy="7786747"/>
          </a:xfrm>
          <a:prstGeom prst="rect">
            <a:avLst/>
          </a:prstGeom>
          <a:noFill/>
        </p:spPr>
        <p:txBody>
          <a:bodyPr wrap="square" rtlCol="0">
            <a:spAutoFit/>
          </a:bodyPr>
          <a:lstStyle/>
          <a:p>
            <a:r>
              <a:rPr lang="en-GB" sz="4000" dirty="0" smtClean="0"/>
              <a:t>What Next</a:t>
            </a:r>
            <a:r>
              <a:rPr lang="en-GB" sz="4000" dirty="0" smtClean="0"/>
              <a:t>?</a:t>
            </a:r>
            <a:r>
              <a:rPr lang="en-GB" sz="4000" b="1" dirty="0"/>
              <a:t> </a:t>
            </a:r>
            <a:endParaRPr lang="en-GB" sz="4000" b="1" dirty="0" smtClean="0"/>
          </a:p>
          <a:p>
            <a:r>
              <a:rPr lang="en-GB" sz="2800" b="1" dirty="0" smtClean="0"/>
              <a:t>During </a:t>
            </a:r>
            <a:r>
              <a:rPr lang="en-GB" sz="2800" b="1" dirty="0"/>
              <a:t>the 2019 – 2020 academic year it is advised that schools</a:t>
            </a:r>
            <a:r>
              <a:rPr lang="en-GB" sz="2800" b="1" dirty="0" smtClean="0"/>
              <a:t>:</a:t>
            </a:r>
            <a:endParaRPr lang="en-GB" sz="2800" b="1" dirty="0"/>
          </a:p>
          <a:p>
            <a:r>
              <a:rPr lang="en-GB" sz="2800" dirty="0" smtClean="0"/>
              <a:t>Begin </a:t>
            </a:r>
            <a:r>
              <a:rPr lang="en-GB" sz="2800" dirty="0"/>
              <a:t>consulting key stakeholders (parents, staff, governors, pupils) on RSE</a:t>
            </a:r>
          </a:p>
          <a:p>
            <a:r>
              <a:rPr lang="en-GB" sz="2800" dirty="0" smtClean="0"/>
              <a:t>Proposal is to consult on policy presented – adapted to meet needs of your school</a:t>
            </a:r>
            <a:endParaRPr lang="en-GB" sz="2800" dirty="0"/>
          </a:p>
          <a:p>
            <a:r>
              <a:rPr lang="en-GB" sz="2800" dirty="0" smtClean="0"/>
              <a:t>You </a:t>
            </a:r>
            <a:r>
              <a:rPr lang="en-GB" sz="2800" dirty="0"/>
              <a:t>may choose to set up an RSE working party to aid this process</a:t>
            </a:r>
          </a:p>
          <a:p>
            <a:r>
              <a:rPr lang="en-GB" sz="2800" dirty="0" smtClean="0"/>
              <a:t>Run </a:t>
            </a:r>
            <a:r>
              <a:rPr lang="en-GB" sz="2800" dirty="0"/>
              <a:t>parent workshops in Spring Term</a:t>
            </a:r>
          </a:p>
          <a:p>
            <a:r>
              <a:rPr lang="en-GB" sz="2800" dirty="0" smtClean="0"/>
              <a:t>Offer </a:t>
            </a:r>
            <a:r>
              <a:rPr lang="en-GB" sz="2800" dirty="0"/>
              <a:t>staff training</a:t>
            </a:r>
          </a:p>
          <a:p>
            <a:r>
              <a:rPr lang="en-GB" sz="2800" dirty="0" smtClean="0"/>
              <a:t>Ensure </a:t>
            </a:r>
            <a:r>
              <a:rPr lang="en-GB" sz="2800" dirty="0"/>
              <a:t>all stakeholders understand that new guidance wont come into effect</a:t>
            </a:r>
          </a:p>
          <a:p>
            <a:r>
              <a:rPr lang="en-GB" sz="2800" dirty="0"/>
              <a:t>until </a:t>
            </a:r>
            <a:r>
              <a:rPr lang="en-GB" sz="2800" dirty="0" smtClean="0"/>
              <a:t>2020</a:t>
            </a:r>
          </a:p>
          <a:p>
            <a:r>
              <a:rPr lang="en-GB" sz="2800" dirty="0" smtClean="0"/>
              <a:t>Consider as a school becoming a member of the PSHE Association</a:t>
            </a:r>
          </a:p>
          <a:p>
            <a:r>
              <a:rPr lang="en-GB" sz="2800" dirty="0" smtClean="0"/>
              <a:t>Continue with LA wide working group</a:t>
            </a:r>
          </a:p>
          <a:p>
            <a:r>
              <a:rPr lang="en-GB" sz="2800" dirty="0" smtClean="0"/>
              <a:t>Support for schools from Julie Eason commissioned by LCC Public Health </a:t>
            </a:r>
          </a:p>
          <a:p>
            <a:r>
              <a:rPr lang="en-GB" sz="2800" dirty="0" smtClean="0"/>
              <a:t>Healthy Schools Network</a:t>
            </a:r>
          </a:p>
          <a:p>
            <a:r>
              <a:rPr lang="en-GB" sz="2800" dirty="0" smtClean="0"/>
              <a:t>Consider exploring ‘Everybody Welcome’ whole </a:t>
            </a:r>
            <a:r>
              <a:rPr lang="en-GB" sz="2800" smtClean="0"/>
              <a:t>school initiative</a:t>
            </a:r>
            <a:endParaRPr lang="en-GB" sz="2800" dirty="0" smtClean="0"/>
          </a:p>
          <a:p>
            <a:endParaRPr lang="en-GB" sz="2800" dirty="0" smtClean="0"/>
          </a:p>
          <a:p>
            <a:endParaRPr lang="en-GB" sz="4000" dirty="0"/>
          </a:p>
        </p:txBody>
      </p:sp>
    </p:spTree>
    <p:extLst>
      <p:ext uri="{BB962C8B-B14F-4D97-AF65-F5344CB8AC3E}">
        <p14:creationId xmlns:p14="http://schemas.microsoft.com/office/powerpoint/2010/main" val="1549308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062" y="244699"/>
            <a:ext cx="11797048" cy="6370975"/>
          </a:xfrm>
          <a:prstGeom prst="rect">
            <a:avLst/>
          </a:prstGeom>
          <a:noFill/>
        </p:spPr>
        <p:txBody>
          <a:bodyPr wrap="square" rtlCol="0">
            <a:spAutoFit/>
          </a:bodyPr>
          <a:lstStyle/>
          <a:p>
            <a:r>
              <a:rPr lang="en-GB" sz="4800" b="1" dirty="0"/>
              <a:t>New guidance</a:t>
            </a:r>
          </a:p>
          <a:p>
            <a:endParaRPr lang="en-US" sz="3600" dirty="0" smtClean="0"/>
          </a:p>
          <a:p>
            <a:pPr marL="571500" indent="-571500">
              <a:buFont typeface="Arial" panose="020B0604020202020204" pitchFamily="34" charset="0"/>
              <a:buChar char="•"/>
            </a:pPr>
            <a:r>
              <a:rPr lang="en-US" sz="3600" dirty="0" smtClean="0"/>
              <a:t>Comes </a:t>
            </a:r>
            <a:r>
              <a:rPr lang="en-US" sz="3600" dirty="0"/>
              <a:t>into effect in September 2020</a:t>
            </a:r>
          </a:p>
          <a:p>
            <a:pPr marL="571500" indent="-571500">
              <a:buFont typeface="Arial" panose="020B0604020202020204" pitchFamily="34" charset="0"/>
              <a:buChar char="•"/>
            </a:pPr>
            <a:r>
              <a:rPr lang="en-US" sz="3600" dirty="0" smtClean="0"/>
              <a:t>Relationships </a:t>
            </a:r>
            <a:r>
              <a:rPr lang="en-US" sz="3600" dirty="0"/>
              <a:t>Education in primary schools</a:t>
            </a:r>
          </a:p>
          <a:p>
            <a:pPr marL="571500" indent="-571500">
              <a:buFont typeface="Arial" panose="020B0604020202020204" pitchFamily="34" charset="0"/>
              <a:buChar char="•"/>
            </a:pPr>
            <a:r>
              <a:rPr lang="en-US" sz="3600" dirty="0" smtClean="0"/>
              <a:t>Relationships </a:t>
            </a:r>
            <a:r>
              <a:rPr lang="en-US" sz="3600" dirty="0"/>
              <a:t>and Sex Education in high schools</a:t>
            </a:r>
          </a:p>
          <a:p>
            <a:pPr marL="571500" indent="-571500">
              <a:buFont typeface="Arial" panose="020B0604020202020204" pitchFamily="34" charset="0"/>
              <a:buChar char="•"/>
            </a:pPr>
            <a:r>
              <a:rPr lang="en-US" sz="3600" dirty="0" smtClean="0"/>
              <a:t>Health </a:t>
            </a:r>
            <a:r>
              <a:rPr lang="en-US" sz="3600" dirty="0"/>
              <a:t>Education in primary and high </a:t>
            </a:r>
            <a:r>
              <a:rPr lang="en-US" sz="3600" dirty="0" smtClean="0"/>
              <a:t>schools</a:t>
            </a:r>
            <a:r>
              <a:rPr lang="en-US" dirty="0" smtClean="0"/>
              <a:t>.</a:t>
            </a:r>
          </a:p>
          <a:p>
            <a:pPr marL="571500" indent="-571500">
              <a:buFont typeface="Arial" panose="020B0604020202020204" pitchFamily="34" charset="0"/>
              <a:buChar char="•"/>
            </a:pPr>
            <a:r>
              <a:rPr lang="en-GB" sz="3600" dirty="0" smtClean="0"/>
              <a:t>This </a:t>
            </a:r>
            <a:r>
              <a:rPr lang="en-GB" sz="3600" dirty="0"/>
              <a:t>guidance is for all primary </a:t>
            </a:r>
            <a:r>
              <a:rPr lang="en-GB" sz="3600" dirty="0" smtClean="0"/>
              <a:t>schools including </a:t>
            </a:r>
            <a:r>
              <a:rPr lang="en-GB" sz="3600" dirty="0"/>
              <a:t>academies and faith </a:t>
            </a:r>
            <a:r>
              <a:rPr lang="en-GB" sz="3600" dirty="0" smtClean="0"/>
              <a:t>based schools</a:t>
            </a:r>
            <a:r>
              <a:rPr lang="en-GB" sz="3600" dirty="0"/>
              <a:t>.</a:t>
            </a:r>
            <a:endParaRPr lang="en-US" sz="3600" dirty="0"/>
          </a:p>
          <a:p>
            <a:r>
              <a:rPr lang="en-US" sz="3600" dirty="0" smtClean="0"/>
              <a:t>However some of the Y5 and Y6 science curriculum form part of what is viewed as sex education  - puberty and scientific parts of reproduction</a:t>
            </a:r>
            <a:endParaRPr lang="en-GB" sz="3600" dirty="0"/>
          </a:p>
        </p:txBody>
      </p:sp>
    </p:spTree>
    <p:extLst>
      <p:ext uri="{BB962C8B-B14F-4D97-AF65-F5344CB8AC3E}">
        <p14:creationId xmlns:p14="http://schemas.microsoft.com/office/powerpoint/2010/main" val="2836802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862" y="336548"/>
            <a:ext cx="6096000" cy="646331"/>
          </a:xfrm>
          <a:prstGeom prst="rect">
            <a:avLst/>
          </a:prstGeom>
        </p:spPr>
        <p:txBody>
          <a:bodyPr>
            <a:spAutoFit/>
          </a:bodyPr>
          <a:lstStyle/>
          <a:p>
            <a:endParaRPr lang="en-GB" sz="800" dirty="0">
              <a:solidFill>
                <a:srgbClr val="000000"/>
              </a:solidFill>
              <a:latin typeface="Lucida Sans Unicode" panose="020B0602030504020204" pitchFamily="34" charset="0"/>
            </a:endParaRPr>
          </a:p>
          <a:p>
            <a:r>
              <a:rPr lang="en-US" sz="2800" dirty="0">
                <a:latin typeface="Calibri" panose="020F0502020204030204" pitchFamily="34" charset="0"/>
              </a:rPr>
              <a:t>What is the Equality Act (2010) </a:t>
            </a:r>
            <a:endParaRPr lang="en-GB" sz="2800" dirty="0">
              <a:latin typeface="Calibri" panose="020F0502020204030204" pitchFamily="34" charset="0"/>
            </a:endParaRPr>
          </a:p>
        </p:txBody>
      </p:sp>
      <p:sp>
        <p:nvSpPr>
          <p:cNvPr id="3" name="Rectangle 2"/>
          <p:cNvSpPr/>
          <p:nvPr/>
        </p:nvSpPr>
        <p:spPr>
          <a:xfrm>
            <a:off x="231820" y="784180"/>
            <a:ext cx="11960180" cy="6093976"/>
          </a:xfrm>
          <a:prstGeom prst="rect">
            <a:avLst/>
          </a:prstGeom>
        </p:spPr>
        <p:txBody>
          <a:bodyPr wrap="square">
            <a:spAutoFit/>
          </a:bodyPr>
          <a:lstStyle/>
          <a:p>
            <a:endParaRPr lang="en-GB" sz="1000" dirty="0">
              <a:solidFill>
                <a:srgbClr val="000000"/>
              </a:solidFill>
              <a:latin typeface="Lucida Sans Unicode" panose="020B0602030504020204" pitchFamily="34" charset="0"/>
            </a:endParaRPr>
          </a:p>
          <a:p>
            <a:r>
              <a:rPr lang="en-US" sz="2000" dirty="0"/>
              <a:t>The Equality Act 2010 states that it is against the law to discriminate against anyone because of: </a:t>
            </a:r>
          </a:p>
          <a:p>
            <a:pPr marL="342900" indent="-342900">
              <a:buFont typeface="Arial" panose="020B0604020202020204" pitchFamily="34" charset="0"/>
              <a:buChar char="•"/>
            </a:pPr>
            <a:r>
              <a:rPr lang="en-GB" sz="2000" dirty="0" smtClean="0"/>
              <a:t>Age </a:t>
            </a:r>
            <a:endParaRPr lang="en-GB" sz="2000" dirty="0"/>
          </a:p>
          <a:p>
            <a:pPr marL="342900" indent="-342900">
              <a:buFont typeface="Arial" panose="020B0604020202020204" pitchFamily="34" charset="0"/>
              <a:buChar char="•"/>
            </a:pPr>
            <a:r>
              <a:rPr lang="en-GB" sz="2000" dirty="0" smtClean="0"/>
              <a:t>Disability </a:t>
            </a:r>
            <a:endParaRPr lang="en-GB" sz="2000" dirty="0"/>
          </a:p>
          <a:p>
            <a:pPr marL="342900" indent="-342900">
              <a:buFont typeface="Arial" panose="020B0604020202020204" pitchFamily="34" charset="0"/>
              <a:buChar char="•"/>
            </a:pPr>
            <a:r>
              <a:rPr lang="en-GB" sz="2000" dirty="0" smtClean="0"/>
              <a:t>Gender </a:t>
            </a:r>
            <a:r>
              <a:rPr lang="en-GB" sz="2000" dirty="0"/>
              <a:t>reassignment </a:t>
            </a:r>
          </a:p>
          <a:p>
            <a:pPr marL="342900" indent="-342900">
              <a:buFont typeface="Arial" panose="020B0604020202020204" pitchFamily="34" charset="0"/>
              <a:buChar char="•"/>
            </a:pPr>
            <a:r>
              <a:rPr lang="en-GB" sz="2000" dirty="0" smtClean="0"/>
              <a:t>Marriage </a:t>
            </a:r>
            <a:r>
              <a:rPr lang="en-GB" sz="2000" dirty="0"/>
              <a:t>or civil partnership </a:t>
            </a:r>
          </a:p>
          <a:p>
            <a:pPr marL="342900" indent="-342900">
              <a:buFont typeface="Arial" panose="020B0604020202020204" pitchFamily="34" charset="0"/>
              <a:buChar char="•"/>
            </a:pPr>
            <a:r>
              <a:rPr lang="en-GB" sz="2000" dirty="0" smtClean="0"/>
              <a:t>Pregnancy </a:t>
            </a:r>
            <a:r>
              <a:rPr lang="en-GB" sz="2000" dirty="0"/>
              <a:t>or maternity </a:t>
            </a:r>
          </a:p>
          <a:p>
            <a:pPr marL="342900" indent="-342900">
              <a:buFont typeface="Arial" panose="020B0604020202020204" pitchFamily="34" charset="0"/>
              <a:buChar char="•"/>
            </a:pPr>
            <a:r>
              <a:rPr lang="en-GB" sz="2000" dirty="0" smtClean="0"/>
              <a:t>Race </a:t>
            </a:r>
            <a:endParaRPr lang="en-GB" sz="2000" dirty="0"/>
          </a:p>
          <a:p>
            <a:pPr marL="342900" indent="-342900">
              <a:buFont typeface="Arial" panose="020B0604020202020204" pitchFamily="34" charset="0"/>
              <a:buChar char="•"/>
            </a:pPr>
            <a:r>
              <a:rPr lang="en-GB" sz="2000" dirty="0" smtClean="0"/>
              <a:t>Religion </a:t>
            </a:r>
            <a:r>
              <a:rPr lang="en-GB" sz="2000" dirty="0"/>
              <a:t>or belief </a:t>
            </a:r>
          </a:p>
          <a:p>
            <a:pPr marL="342900" indent="-342900">
              <a:buFont typeface="Arial" panose="020B0604020202020204" pitchFamily="34" charset="0"/>
              <a:buChar char="•"/>
            </a:pPr>
            <a:r>
              <a:rPr lang="en-GB" sz="2000" dirty="0" smtClean="0"/>
              <a:t>Sex/gender </a:t>
            </a:r>
            <a:endParaRPr lang="en-GB" sz="2000" dirty="0"/>
          </a:p>
          <a:p>
            <a:pPr marL="342900" indent="-342900">
              <a:buFont typeface="Arial" panose="020B0604020202020204" pitchFamily="34" charset="0"/>
              <a:buChar char="•"/>
            </a:pPr>
            <a:r>
              <a:rPr lang="en-GB" sz="2000" dirty="0" smtClean="0"/>
              <a:t>Sexual </a:t>
            </a:r>
            <a:r>
              <a:rPr lang="en-GB" sz="2000" dirty="0"/>
              <a:t>orientation </a:t>
            </a:r>
            <a:r>
              <a:rPr lang="en-GB" sz="2000" dirty="0" smtClean="0"/>
              <a:t>   </a:t>
            </a:r>
            <a:r>
              <a:rPr lang="en-GB" sz="2000" b="1" dirty="0" smtClean="0">
                <a:latin typeface="Lucida Sans Unicode" panose="020B0602030504020204" pitchFamily="34" charset="0"/>
              </a:rPr>
              <a:t>(</a:t>
            </a:r>
            <a:r>
              <a:rPr lang="en-GB" sz="2000" b="1" dirty="0">
                <a:latin typeface="Lucida Sans Unicode" panose="020B0602030504020204" pitchFamily="34" charset="0"/>
              </a:rPr>
              <a:t>Government, 2010, p1) </a:t>
            </a:r>
            <a:endParaRPr lang="en-GB" sz="2000" b="1" dirty="0"/>
          </a:p>
          <a:p>
            <a:r>
              <a:rPr lang="en-US" sz="2000" dirty="0"/>
              <a:t>The public sector Equality Duty came into force on 5th April 2011 and requires that public bodies (including schools): </a:t>
            </a:r>
          </a:p>
          <a:p>
            <a:pPr marL="285750" indent="-285750">
              <a:buFont typeface="Arial" panose="020B0604020202020204" pitchFamily="34" charset="0"/>
              <a:buChar char="•"/>
            </a:pPr>
            <a:r>
              <a:rPr lang="en-US" sz="2000" dirty="0" smtClean="0"/>
              <a:t>Have </a:t>
            </a:r>
            <a:r>
              <a:rPr lang="en-US" sz="2000" dirty="0"/>
              <a:t>due regard to the need to eliminate discrimination </a:t>
            </a:r>
          </a:p>
          <a:p>
            <a:pPr marL="285750" indent="-285750">
              <a:buFont typeface="Arial" panose="020B0604020202020204" pitchFamily="34" charset="0"/>
              <a:buChar char="•"/>
            </a:pPr>
            <a:r>
              <a:rPr lang="en-GB" sz="2000" dirty="0" smtClean="0"/>
              <a:t>Advance </a:t>
            </a:r>
            <a:r>
              <a:rPr lang="en-GB" sz="2000" dirty="0"/>
              <a:t>equality of opportunity </a:t>
            </a:r>
          </a:p>
          <a:p>
            <a:pPr marL="285750" indent="-285750">
              <a:buFont typeface="Arial" panose="020B0604020202020204" pitchFamily="34" charset="0"/>
              <a:buChar char="•"/>
            </a:pPr>
            <a:r>
              <a:rPr lang="en-US" sz="2000" dirty="0" smtClean="0"/>
              <a:t>Foster </a:t>
            </a:r>
            <a:r>
              <a:rPr lang="en-US" sz="2000" dirty="0"/>
              <a:t>good relations between different people when carrying out their activities. </a:t>
            </a:r>
          </a:p>
          <a:p>
            <a:endParaRPr lang="en-GB" sz="2000" dirty="0"/>
          </a:p>
          <a:p>
            <a:r>
              <a:rPr lang="en-US" sz="2000" dirty="0"/>
              <a:t>(Government Equalities Office 2013, p1) </a:t>
            </a:r>
          </a:p>
          <a:p>
            <a:r>
              <a:rPr lang="en-US" sz="2000" dirty="0"/>
              <a:t>This makes it clear that promoting some of the protected characteristics of the Equality Act while ignoring others is against UK law. </a:t>
            </a:r>
            <a:endParaRPr lang="en-GB" sz="2000" dirty="0"/>
          </a:p>
        </p:txBody>
      </p:sp>
    </p:spTree>
    <p:extLst>
      <p:ext uri="{BB962C8B-B14F-4D97-AF65-F5344CB8AC3E}">
        <p14:creationId xmlns:p14="http://schemas.microsoft.com/office/powerpoint/2010/main" val="318533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206063"/>
            <a:ext cx="11822806" cy="5509200"/>
          </a:xfrm>
          <a:prstGeom prst="rect">
            <a:avLst/>
          </a:prstGeom>
        </p:spPr>
        <p:txBody>
          <a:bodyPr wrap="square">
            <a:spAutoFit/>
          </a:bodyPr>
          <a:lstStyle/>
          <a:p>
            <a:endParaRPr lang="en-GB" sz="1000" dirty="0">
              <a:solidFill>
                <a:srgbClr val="000000"/>
              </a:solidFill>
              <a:latin typeface="Lucida Sans Unicode" panose="020B0602030504020204" pitchFamily="34" charset="0"/>
            </a:endParaRPr>
          </a:p>
          <a:p>
            <a:r>
              <a:rPr lang="en-US" sz="2400" dirty="0">
                <a:latin typeface="Calibri" panose="020F0502020204030204" pitchFamily="34" charset="0"/>
              </a:rPr>
              <a:t>We are teaching about equality. </a:t>
            </a:r>
            <a:endParaRPr lang="en-US" sz="2400" dirty="0" smtClean="0">
              <a:latin typeface="Calibri" panose="020F0502020204030204" pitchFamily="34" charset="0"/>
            </a:endParaRPr>
          </a:p>
          <a:p>
            <a:pPr marL="285750" indent="-285750">
              <a:buFont typeface="Arial" panose="020B0604020202020204" pitchFamily="34" charset="0"/>
              <a:buChar char="•"/>
            </a:pPr>
            <a:r>
              <a:rPr lang="en-US" sz="2400" dirty="0" smtClean="0">
                <a:latin typeface="Calibri" panose="020F0502020204030204" pitchFamily="34" charset="0"/>
              </a:rPr>
              <a:t>This </a:t>
            </a:r>
            <a:r>
              <a:rPr lang="en-US" sz="2400" dirty="0">
                <a:latin typeface="Calibri" panose="020F0502020204030204" pitchFamily="34" charset="0"/>
              </a:rPr>
              <a:t>means that if someone is black, we include them, we show respect and tolerance;</a:t>
            </a:r>
            <a:endParaRPr lang="en-US" sz="2400" dirty="0" smtClean="0">
              <a:latin typeface="Calibri" panose="020F0502020204030204" pitchFamily="34" charset="0"/>
            </a:endParaRPr>
          </a:p>
          <a:p>
            <a:pPr marL="285750" indent="-285750">
              <a:buFont typeface="Arial" panose="020B0604020202020204" pitchFamily="34" charset="0"/>
              <a:buChar char="•"/>
            </a:pPr>
            <a:r>
              <a:rPr lang="en-US" sz="2400" dirty="0" smtClean="0">
                <a:latin typeface="Calibri" panose="020F0502020204030204" pitchFamily="34" charset="0"/>
              </a:rPr>
              <a:t> </a:t>
            </a:r>
            <a:r>
              <a:rPr lang="en-US" sz="2400" dirty="0">
                <a:latin typeface="Calibri" panose="020F0502020204030204" pitchFamily="34" charset="0"/>
              </a:rPr>
              <a:t>if someone uses a wheelchair</a:t>
            </a:r>
            <a:r>
              <a:rPr lang="en-US" sz="2400" dirty="0" smtClean="0">
                <a:latin typeface="Calibri" panose="020F0502020204030204" pitchFamily="34" charset="0"/>
              </a:rPr>
              <a:t>,</a:t>
            </a:r>
            <a:r>
              <a:rPr lang="en-US" sz="2400" dirty="0">
                <a:latin typeface="Calibri" panose="020F0502020204030204" pitchFamily="34" charset="0"/>
              </a:rPr>
              <a:t> </a:t>
            </a:r>
            <a:r>
              <a:rPr lang="en-US" sz="2400" dirty="0" smtClean="0">
                <a:latin typeface="Calibri" panose="020F0502020204030204" pitchFamily="34" charset="0"/>
              </a:rPr>
              <a:t>we include them, we show respect and tolerance;</a:t>
            </a:r>
          </a:p>
          <a:p>
            <a:pPr marL="285750" indent="-285750">
              <a:buFont typeface="Arial" panose="020B0604020202020204" pitchFamily="34" charset="0"/>
              <a:buChar char="•"/>
            </a:pPr>
            <a:r>
              <a:rPr lang="en-US" sz="2400" dirty="0" smtClean="0">
                <a:latin typeface="Calibri" panose="020F0502020204030204" pitchFamily="34" charset="0"/>
              </a:rPr>
              <a:t>if someone is gay, </a:t>
            </a:r>
            <a:r>
              <a:rPr lang="en-US" sz="2400" dirty="0">
                <a:latin typeface="Calibri" panose="020F0502020204030204" pitchFamily="34" charset="0"/>
              </a:rPr>
              <a:t>we include them, we show respect and tolerance;</a:t>
            </a:r>
          </a:p>
          <a:p>
            <a:r>
              <a:rPr lang="en-US" sz="2400" dirty="0" smtClean="0">
                <a:latin typeface="Calibri" panose="020F0502020204030204" pitchFamily="34" charset="0"/>
              </a:rPr>
              <a:t>Ethos of everyone is welcome in our </a:t>
            </a:r>
            <a:r>
              <a:rPr lang="en-US" sz="2400" dirty="0" smtClean="0">
                <a:latin typeface="Calibri" panose="020F0502020204030204" pitchFamily="34" charset="0"/>
              </a:rPr>
              <a:t>schools. </a:t>
            </a:r>
            <a:endParaRPr lang="en-US" sz="2400" dirty="0" smtClean="0">
              <a:latin typeface="Calibri" panose="020F0502020204030204" pitchFamily="34" charset="0"/>
            </a:endParaRPr>
          </a:p>
          <a:p>
            <a:endParaRPr lang="en-US" dirty="0">
              <a:latin typeface="Lucida Sans Unicode" panose="020B0602030504020204" pitchFamily="34" charset="0"/>
            </a:endParaRPr>
          </a:p>
          <a:p>
            <a:r>
              <a:rPr lang="en-US" sz="2400" dirty="0" smtClean="0"/>
              <a:t>Our </a:t>
            </a:r>
            <a:r>
              <a:rPr lang="en-US" sz="2400" dirty="0"/>
              <a:t>children will all have to interact with people from different backgrounds we want them to treat all members of the community with the same respect. </a:t>
            </a:r>
            <a:endParaRPr lang="en-US" sz="2400" dirty="0" smtClean="0"/>
          </a:p>
          <a:p>
            <a:endParaRPr lang="en-US" dirty="0"/>
          </a:p>
          <a:p>
            <a:r>
              <a:rPr lang="en-US" sz="2400" dirty="0" smtClean="0"/>
              <a:t>Just </a:t>
            </a:r>
            <a:r>
              <a:rPr lang="en-US" sz="2400" dirty="0"/>
              <a:t>like racism school has a duty of care to challenge any language that may cause offence to others, whether used intentionally or not. </a:t>
            </a:r>
          </a:p>
          <a:p>
            <a:r>
              <a:rPr lang="en-US" sz="2400" dirty="0" smtClean="0"/>
              <a:t>Phrases </a:t>
            </a:r>
            <a:r>
              <a:rPr lang="en-US" sz="2400" dirty="0"/>
              <a:t>such as “that’s so gay” or “that’s a girls/boys toy” when used in a negative manner may unintentionally cause offence to a child or adult. </a:t>
            </a:r>
          </a:p>
          <a:p>
            <a:r>
              <a:rPr lang="en-US" sz="2400" dirty="0" smtClean="0"/>
              <a:t>School </a:t>
            </a:r>
            <a:r>
              <a:rPr lang="en-US" sz="2400" dirty="0"/>
              <a:t>will challenge this language </a:t>
            </a:r>
          </a:p>
          <a:p>
            <a:endParaRPr lang="en-GB" dirty="0"/>
          </a:p>
        </p:txBody>
      </p:sp>
    </p:spTree>
    <p:extLst>
      <p:ext uri="{BB962C8B-B14F-4D97-AF65-F5344CB8AC3E}">
        <p14:creationId xmlns:p14="http://schemas.microsoft.com/office/powerpoint/2010/main" val="3734131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31714158"/>
              </p:ext>
            </p:extLst>
          </p:nvPr>
        </p:nvGraphicFramePr>
        <p:xfrm>
          <a:off x="669701" y="1017430"/>
          <a:ext cx="10753860" cy="5659315"/>
        </p:xfrm>
        <a:graphic>
          <a:graphicData uri="http://schemas.openxmlformats.org/drawingml/2006/table">
            <a:tbl>
              <a:tblPr firstRow="1" firstCol="1" bandRow="1">
                <a:tableStyleId>{5C22544A-7EE6-4342-B048-85BDC9FD1C3A}</a:tableStyleId>
              </a:tblPr>
              <a:tblGrid>
                <a:gridCol w="3584222"/>
                <a:gridCol w="3584222"/>
                <a:gridCol w="3585416"/>
              </a:tblGrid>
              <a:tr h="1053224">
                <a:tc>
                  <a:txBody>
                    <a:bodyPr/>
                    <a:lstStyle/>
                    <a:p>
                      <a:pPr algn="l">
                        <a:lnSpc>
                          <a:spcPct val="107000"/>
                        </a:lnSpc>
                        <a:spcAft>
                          <a:spcPts val="0"/>
                        </a:spcAft>
                      </a:pPr>
                      <a:r>
                        <a:rPr lang="en-GB" sz="2800" dirty="0">
                          <a:solidFill>
                            <a:schemeClr val="tx1"/>
                          </a:solidFill>
                          <a:effectLst/>
                        </a:rPr>
                        <a:t>Relationships</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2800" dirty="0">
                          <a:solidFill>
                            <a:schemeClr val="tx1"/>
                          </a:solidFill>
                          <a:effectLst/>
                        </a:rPr>
                        <a:t>Health and mental </a:t>
                      </a:r>
                      <a:r>
                        <a:rPr lang="en-GB" sz="2800" dirty="0" smtClean="0">
                          <a:solidFill>
                            <a:schemeClr val="tx1"/>
                          </a:solidFill>
                          <a:effectLst/>
                        </a:rPr>
                        <a:t>well- </a:t>
                      </a:r>
                      <a:r>
                        <a:rPr lang="en-GB" sz="2800" dirty="0">
                          <a:solidFill>
                            <a:schemeClr val="tx1"/>
                          </a:solidFill>
                          <a:effectLst/>
                        </a:rPr>
                        <a:t>being</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2800" i="1" dirty="0">
                          <a:solidFill>
                            <a:schemeClr val="tx1"/>
                          </a:solidFill>
                          <a:effectLst/>
                        </a:rPr>
                        <a:t>Other foci Living in the Wider World – Beyond DFE framework</a:t>
                      </a:r>
                      <a:endParaRPr lang="en-GB" sz="2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09876">
                <a:tc>
                  <a:txBody>
                    <a:bodyPr/>
                    <a:lstStyle/>
                    <a:p>
                      <a:pPr algn="l">
                        <a:lnSpc>
                          <a:spcPct val="107000"/>
                        </a:lnSpc>
                        <a:spcAft>
                          <a:spcPts val="0"/>
                        </a:spcAft>
                      </a:pPr>
                      <a:r>
                        <a:rPr lang="en-GB" sz="2400" b="1" dirty="0">
                          <a:solidFill>
                            <a:schemeClr val="tx1"/>
                          </a:solidFill>
                          <a:effectLst/>
                        </a:rPr>
                        <a:t>Families and people who care for me</a:t>
                      </a:r>
                    </a:p>
                    <a:p>
                      <a:pPr algn="l">
                        <a:lnSpc>
                          <a:spcPct val="107000"/>
                        </a:lnSpc>
                        <a:spcAft>
                          <a:spcPts val="0"/>
                        </a:spcAft>
                      </a:pPr>
                      <a:r>
                        <a:rPr lang="en-GB" sz="2400" b="1" dirty="0">
                          <a:solidFill>
                            <a:schemeClr val="tx1"/>
                          </a:solidFill>
                          <a:effectLst/>
                        </a:rPr>
                        <a:t>Caring friendship</a:t>
                      </a:r>
                    </a:p>
                    <a:p>
                      <a:pPr algn="l">
                        <a:lnSpc>
                          <a:spcPct val="107000"/>
                        </a:lnSpc>
                        <a:spcAft>
                          <a:spcPts val="0"/>
                        </a:spcAft>
                      </a:pPr>
                      <a:r>
                        <a:rPr lang="en-GB" sz="2400" b="1" dirty="0">
                          <a:solidFill>
                            <a:schemeClr val="tx1"/>
                          </a:solidFill>
                          <a:effectLst/>
                        </a:rPr>
                        <a:t>Respectful friendships</a:t>
                      </a:r>
                    </a:p>
                    <a:p>
                      <a:pPr algn="l">
                        <a:lnSpc>
                          <a:spcPct val="107000"/>
                        </a:lnSpc>
                        <a:spcAft>
                          <a:spcPts val="0"/>
                        </a:spcAft>
                      </a:pPr>
                      <a:r>
                        <a:rPr lang="en-GB" sz="2400" b="1" dirty="0">
                          <a:solidFill>
                            <a:schemeClr val="tx1"/>
                          </a:solidFill>
                          <a:effectLst/>
                        </a:rPr>
                        <a:t>Online Relationships</a:t>
                      </a:r>
                    </a:p>
                    <a:p>
                      <a:pPr algn="l">
                        <a:lnSpc>
                          <a:spcPct val="107000"/>
                        </a:lnSpc>
                        <a:spcAft>
                          <a:spcPts val="0"/>
                        </a:spcAft>
                      </a:pPr>
                      <a:r>
                        <a:rPr lang="en-GB" sz="2400" b="1" dirty="0">
                          <a:solidFill>
                            <a:schemeClr val="tx1"/>
                          </a:solidFill>
                          <a:effectLst/>
                        </a:rPr>
                        <a:t>Being Safe</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2400" b="1" dirty="0">
                          <a:solidFill>
                            <a:schemeClr val="tx1"/>
                          </a:solidFill>
                          <a:effectLst/>
                        </a:rPr>
                        <a:t>Mental Well being</a:t>
                      </a:r>
                    </a:p>
                    <a:p>
                      <a:pPr algn="l">
                        <a:lnSpc>
                          <a:spcPct val="107000"/>
                        </a:lnSpc>
                        <a:spcAft>
                          <a:spcPts val="0"/>
                        </a:spcAft>
                      </a:pPr>
                      <a:r>
                        <a:rPr lang="en-GB" sz="2400" b="1" dirty="0">
                          <a:solidFill>
                            <a:schemeClr val="tx1"/>
                          </a:solidFill>
                          <a:effectLst/>
                        </a:rPr>
                        <a:t>Internet Safety and Harm</a:t>
                      </a:r>
                    </a:p>
                    <a:p>
                      <a:pPr algn="l">
                        <a:lnSpc>
                          <a:spcPct val="107000"/>
                        </a:lnSpc>
                        <a:spcAft>
                          <a:spcPts val="0"/>
                        </a:spcAft>
                      </a:pPr>
                      <a:r>
                        <a:rPr lang="en-GB" sz="2400" b="1" dirty="0">
                          <a:solidFill>
                            <a:schemeClr val="tx1"/>
                          </a:solidFill>
                          <a:effectLst/>
                        </a:rPr>
                        <a:t>Physical health and fitness</a:t>
                      </a:r>
                    </a:p>
                    <a:p>
                      <a:pPr algn="l">
                        <a:lnSpc>
                          <a:spcPct val="107000"/>
                        </a:lnSpc>
                        <a:spcAft>
                          <a:spcPts val="0"/>
                        </a:spcAft>
                      </a:pPr>
                      <a:r>
                        <a:rPr lang="en-GB" sz="2400" b="1" dirty="0">
                          <a:solidFill>
                            <a:schemeClr val="tx1"/>
                          </a:solidFill>
                          <a:effectLst/>
                        </a:rPr>
                        <a:t>Healthy Eating</a:t>
                      </a:r>
                    </a:p>
                    <a:p>
                      <a:pPr algn="l">
                        <a:lnSpc>
                          <a:spcPct val="107000"/>
                        </a:lnSpc>
                        <a:spcAft>
                          <a:spcPts val="0"/>
                        </a:spcAft>
                      </a:pPr>
                      <a:r>
                        <a:rPr lang="en-GB" sz="2400" b="1" dirty="0">
                          <a:solidFill>
                            <a:schemeClr val="tx1"/>
                          </a:solidFill>
                          <a:effectLst/>
                        </a:rPr>
                        <a:t>Drug, alcohol and tobacco</a:t>
                      </a:r>
                    </a:p>
                    <a:p>
                      <a:pPr algn="l">
                        <a:lnSpc>
                          <a:spcPct val="107000"/>
                        </a:lnSpc>
                        <a:spcAft>
                          <a:spcPts val="0"/>
                        </a:spcAft>
                      </a:pPr>
                      <a:r>
                        <a:rPr lang="en-GB" sz="2400" b="1" dirty="0">
                          <a:solidFill>
                            <a:schemeClr val="tx1"/>
                          </a:solidFill>
                          <a:effectLst/>
                        </a:rPr>
                        <a:t>Health and prevention</a:t>
                      </a:r>
                    </a:p>
                    <a:p>
                      <a:pPr algn="l">
                        <a:lnSpc>
                          <a:spcPct val="107000"/>
                        </a:lnSpc>
                        <a:spcAft>
                          <a:spcPts val="0"/>
                        </a:spcAft>
                      </a:pPr>
                      <a:r>
                        <a:rPr lang="en-GB" sz="2400" b="1" dirty="0">
                          <a:solidFill>
                            <a:schemeClr val="tx1"/>
                          </a:solidFill>
                          <a:effectLst/>
                        </a:rPr>
                        <a:t>Basic First Aid</a:t>
                      </a:r>
                    </a:p>
                    <a:p>
                      <a:pPr algn="l">
                        <a:lnSpc>
                          <a:spcPct val="107000"/>
                        </a:lnSpc>
                        <a:spcAft>
                          <a:spcPts val="0"/>
                        </a:spcAft>
                      </a:pPr>
                      <a:r>
                        <a:rPr lang="en-GB" sz="2400" b="1" dirty="0">
                          <a:solidFill>
                            <a:schemeClr val="tx1"/>
                          </a:solidFill>
                          <a:effectLst/>
                        </a:rPr>
                        <a:t>Changing Adolescent Body</a:t>
                      </a:r>
                    </a:p>
                    <a:p>
                      <a:pPr algn="l">
                        <a:lnSpc>
                          <a:spcPct val="107000"/>
                        </a:lnSpc>
                        <a:spcAft>
                          <a:spcPts val="0"/>
                        </a:spcAft>
                      </a:pPr>
                      <a:r>
                        <a:rPr lang="en-GB" sz="2400" b="1" dirty="0">
                          <a:solidFill>
                            <a:schemeClr val="tx1"/>
                          </a:solidFill>
                          <a:effectLst/>
                        </a:rPr>
                        <a:t> </a:t>
                      </a:r>
                    </a:p>
                    <a:p>
                      <a:pPr algn="l">
                        <a:lnSpc>
                          <a:spcPct val="107000"/>
                        </a:lnSpc>
                        <a:spcAft>
                          <a:spcPts val="0"/>
                        </a:spcAft>
                      </a:pPr>
                      <a:r>
                        <a:rPr lang="en-GB" sz="1100" b="1" dirty="0">
                          <a:solidFill>
                            <a:schemeClr val="tx1"/>
                          </a:solidFill>
                          <a:effectLst/>
                        </a:rPr>
                        <a:t> </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2400" b="1" i="1" dirty="0">
                          <a:solidFill>
                            <a:schemeClr val="tx1"/>
                          </a:solidFill>
                          <a:effectLst/>
                        </a:rPr>
                        <a:t>Economic Well being</a:t>
                      </a:r>
                    </a:p>
                    <a:p>
                      <a:pPr algn="l">
                        <a:lnSpc>
                          <a:spcPct val="107000"/>
                        </a:lnSpc>
                        <a:spcAft>
                          <a:spcPts val="0"/>
                        </a:spcAft>
                      </a:pPr>
                      <a:r>
                        <a:rPr lang="en-GB" sz="2400" b="1" i="1" dirty="0">
                          <a:solidFill>
                            <a:schemeClr val="tx1"/>
                          </a:solidFill>
                          <a:effectLst/>
                        </a:rPr>
                        <a:t>Enterprise</a:t>
                      </a:r>
                    </a:p>
                    <a:p>
                      <a:pPr algn="l">
                        <a:lnSpc>
                          <a:spcPct val="107000"/>
                        </a:lnSpc>
                        <a:spcAft>
                          <a:spcPts val="0"/>
                        </a:spcAft>
                      </a:pPr>
                      <a:r>
                        <a:rPr lang="en-GB" sz="2400" b="1" i="1" dirty="0" smtClean="0">
                          <a:solidFill>
                            <a:schemeClr val="tx1"/>
                          </a:solidFill>
                          <a:effectLst/>
                        </a:rPr>
                        <a:t>Careers</a:t>
                      </a:r>
                    </a:p>
                    <a:p>
                      <a:pPr algn="l">
                        <a:lnSpc>
                          <a:spcPct val="107000"/>
                        </a:lnSpc>
                        <a:spcAft>
                          <a:spcPts val="0"/>
                        </a:spcAft>
                      </a:pPr>
                      <a:endParaRPr lang="en-GB" sz="2400" b="1" i="1" dirty="0" smtClean="0">
                        <a:solidFill>
                          <a:schemeClr val="tx1"/>
                        </a:solidFill>
                        <a:effectLst/>
                      </a:endParaRPr>
                    </a:p>
                    <a:p>
                      <a:pPr algn="l">
                        <a:lnSpc>
                          <a:spcPct val="107000"/>
                        </a:lnSpc>
                        <a:spcAft>
                          <a:spcPts val="0"/>
                        </a:spcAft>
                      </a:pPr>
                      <a:r>
                        <a:rPr lang="en-GB" sz="2400" b="1" i="1" dirty="0" smtClean="0">
                          <a:solidFill>
                            <a:schemeClr val="tx1"/>
                          </a:solidFill>
                          <a:effectLst/>
                        </a:rPr>
                        <a:t>Not included in new statutory framework</a:t>
                      </a:r>
                      <a:endParaRPr lang="en-GB" sz="2400" b="1" i="1" dirty="0">
                        <a:solidFill>
                          <a:schemeClr val="tx1"/>
                        </a:solidFill>
                        <a:effectLst/>
                      </a:endParaRPr>
                    </a:p>
                    <a:p>
                      <a:pPr algn="l">
                        <a:lnSpc>
                          <a:spcPct val="107000"/>
                        </a:lnSpc>
                        <a:spcAft>
                          <a:spcPts val="0"/>
                        </a:spcAft>
                      </a:pPr>
                      <a:r>
                        <a:rPr lang="en-GB" sz="2400" b="1" i="1" dirty="0">
                          <a:solidFill>
                            <a:schemeClr val="tx1"/>
                          </a:solidFill>
                          <a:effectLst/>
                        </a:rPr>
                        <a:t> </a:t>
                      </a:r>
                      <a:endParaRPr lang="en-GB" sz="24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TextBox 2"/>
          <p:cNvSpPr txBox="1"/>
          <p:nvPr/>
        </p:nvSpPr>
        <p:spPr>
          <a:xfrm>
            <a:off x="347730" y="218941"/>
            <a:ext cx="11372045" cy="769441"/>
          </a:xfrm>
          <a:prstGeom prst="rect">
            <a:avLst/>
          </a:prstGeom>
          <a:noFill/>
        </p:spPr>
        <p:txBody>
          <a:bodyPr wrap="square" rtlCol="0">
            <a:spAutoFit/>
          </a:bodyPr>
          <a:lstStyle/>
          <a:p>
            <a:r>
              <a:rPr lang="en-GB" sz="4400" dirty="0" smtClean="0"/>
              <a:t>Content proposed within the curriculum</a:t>
            </a:r>
            <a:endParaRPr lang="en-GB" sz="4400" dirty="0"/>
          </a:p>
        </p:txBody>
      </p:sp>
    </p:spTree>
    <p:extLst>
      <p:ext uri="{BB962C8B-B14F-4D97-AF65-F5344CB8AC3E}">
        <p14:creationId xmlns:p14="http://schemas.microsoft.com/office/powerpoint/2010/main" val="436379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1668" y="206062"/>
            <a:ext cx="11848563" cy="5663089"/>
          </a:xfrm>
          <a:prstGeom prst="rect">
            <a:avLst/>
          </a:prstGeom>
          <a:noFill/>
        </p:spPr>
        <p:txBody>
          <a:bodyPr wrap="square" rtlCol="0">
            <a:spAutoFit/>
          </a:bodyPr>
          <a:lstStyle/>
          <a:p>
            <a:r>
              <a:rPr lang="en-US" sz="2400" b="1" dirty="0" smtClean="0"/>
              <a:t>Relationships, Health Education, including Mental Health</a:t>
            </a:r>
            <a:r>
              <a:rPr lang="en-US" sz="2400" b="1" dirty="0" smtClean="0"/>
              <a:t> </a:t>
            </a:r>
            <a:r>
              <a:rPr lang="en-US" sz="2400" b="1" dirty="0"/>
              <a:t>are statutory and parents </a:t>
            </a:r>
            <a:r>
              <a:rPr lang="en-US" sz="2400" b="1" dirty="0" smtClean="0"/>
              <a:t>cannot withdraw </a:t>
            </a:r>
            <a:r>
              <a:rPr lang="en-US" sz="2400" b="1" dirty="0"/>
              <a:t>their child from these lessons.</a:t>
            </a:r>
          </a:p>
          <a:p>
            <a:r>
              <a:rPr lang="en-US" sz="2400" b="1" dirty="0" smtClean="0"/>
              <a:t>Parents </a:t>
            </a:r>
            <a:r>
              <a:rPr lang="en-US" sz="2400" b="1" dirty="0"/>
              <a:t>also cannot withdraw their child from </a:t>
            </a:r>
            <a:r>
              <a:rPr lang="en-US" sz="2400" b="1" dirty="0" smtClean="0"/>
              <a:t>aspects of </a:t>
            </a:r>
            <a:r>
              <a:rPr lang="en-US" sz="2400" b="1" dirty="0" smtClean="0"/>
              <a:t>RSE/Relationships </a:t>
            </a:r>
            <a:r>
              <a:rPr lang="en-US" sz="2400" b="1" dirty="0"/>
              <a:t>Education which are covered </a:t>
            </a:r>
            <a:r>
              <a:rPr lang="en-US" sz="2400" b="1" dirty="0" smtClean="0"/>
              <a:t>as part </a:t>
            </a:r>
            <a:r>
              <a:rPr lang="en-US" sz="2400" b="1" dirty="0"/>
              <a:t>of the statutory science curriculum</a:t>
            </a:r>
            <a:r>
              <a:rPr lang="en-US" sz="2400" b="1" dirty="0" smtClean="0"/>
              <a:t>,</a:t>
            </a:r>
          </a:p>
          <a:p>
            <a:endParaRPr lang="en-US" dirty="0"/>
          </a:p>
          <a:p>
            <a:r>
              <a:rPr lang="en-US" sz="2800" dirty="0" smtClean="0"/>
              <a:t>Right to withdraw</a:t>
            </a:r>
            <a:endParaRPr lang="en-US" sz="2800" dirty="0"/>
          </a:p>
          <a:p>
            <a:r>
              <a:rPr lang="en-US" sz="2800" dirty="0"/>
              <a:t>• </a:t>
            </a:r>
            <a:r>
              <a:rPr lang="en-US" sz="2400" dirty="0"/>
              <a:t>Sex Education is not statutory in primary schools. Many primary schools</a:t>
            </a:r>
          </a:p>
          <a:p>
            <a:r>
              <a:rPr lang="en-US" sz="2400" dirty="0"/>
              <a:t>already choose to teach some aspects of sex education and will continue </a:t>
            </a:r>
            <a:r>
              <a:rPr lang="en-US" sz="2400" dirty="0" smtClean="0"/>
              <a:t>to do </a:t>
            </a:r>
            <a:r>
              <a:rPr lang="en-US" sz="2400" dirty="0"/>
              <a:t>so, although it is not a requirement.</a:t>
            </a:r>
          </a:p>
          <a:p>
            <a:r>
              <a:rPr lang="en-US" sz="2400" dirty="0"/>
              <a:t>• Where a maintained primary school chooses to teach aspects of </a:t>
            </a:r>
            <a:r>
              <a:rPr lang="en-US" sz="2400" dirty="0" smtClean="0"/>
              <a:t>sex education </a:t>
            </a:r>
            <a:r>
              <a:rPr lang="en-US" sz="2400" dirty="0"/>
              <a:t>(which go beyond the national curriculum for science), the </a:t>
            </a:r>
            <a:r>
              <a:rPr lang="en-US" sz="2400" dirty="0" smtClean="0"/>
              <a:t>school must </a:t>
            </a:r>
            <a:r>
              <a:rPr lang="en-US" sz="2400" dirty="0"/>
              <a:t>set this out in their policy and all schools should consult with parents </a:t>
            </a:r>
            <a:r>
              <a:rPr lang="en-US" sz="2400" dirty="0" smtClean="0"/>
              <a:t>on what </a:t>
            </a:r>
            <a:r>
              <a:rPr lang="en-US" sz="2400" dirty="0"/>
              <a:t>is to be covered.</a:t>
            </a:r>
          </a:p>
          <a:p>
            <a:r>
              <a:rPr lang="en-US" sz="2400" dirty="0"/>
              <a:t>• Primary schools that choose to teach sex education must allow parents a </a:t>
            </a:r>
            <a:r>
              <a:rPr lang="en-US" sz="2400" dirty="0" smtClean="0"/>
              <a:t>right to </a:t>
            </a:r>
            <a:r>
              <a:rPr lang="en-US" sz="2400" dirty="0"/>
              <a:t>withdraw their children. The guidance refers to this as granting </a:t>
            </a:r>
            <a:r>
              <a:rPr lang="en-US" sz="2400" dirty="0" smtClean="0"/>
              <a:t>an automatic </a:t>
            </a:r>
            <a:r>
              <a:rPr lang="en-US" sz="2400" dirty="0"/>
              <a:t>right for parents to withdraw their child from sex education lessons</a:t>
            </a:r>
            <a:endParaRPr lang="en-GB" sz="2400" dirty="0"/>
          </a:p>
        </p:txBody>
      </p:sp>
    </p:spTree>
    <p:extLst>
      <p:ext uri="{BB962C8B-B14F-4D97-AF65-F5344CB8AC3E}">
        <p14:creationId xmlns:p14="http://schemas.microsoft.com/office/powerpoint/2010/main" val="177255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910" y="128789"/>
            <a:ext cx="11912958" cy="10679847"/>
          </a:xfrm>
          <a:prstGeom prst="rect">
            <a:avLst/>
          </a:prstGeom>
          <a:noFill/>
        </p:spPr>
        <p:txBody>
          <a:bodyPr wrap="square" rtlCol="0">
            <a:spAutoFit/>
          </a:bodyPr>
          <a:lstStyle/>
          <a:p>
            <a:pPr algn="ctr"/>
            <a:r>
              <a:rPr lang="en-GB" sz="3200" b="1" dirty="0"/>
              <a:t>What to do if a parent wants to </a:t>
            </a:r>
            <a:r>
              <a:rPr lang="en-GB" sz="3200" b="1" dirty="0" smtClean="0"/>
              <a:t>withdraw their </a:t>
            </a:r>
            <a:r>
              <a:rPr lang="en-GB" sz="3200" b="1" dirty="0"/>
              <a:t>children from RSE lessons before 2020</a:t>
            </a:r>
            <a:r>
              <a:rPr lang="en-GB" sz="3200" b="1" dirty="0" smtClean="0"/>
              <a:t>?</a:t>
            </a:r>
          </a:p>
          <a:p>
            <a:endParaRPr lang="en-GB" sz="2400" dirty="0" smtClean="0"/>
          </a:p>
          <a:p>
            <a:endParaRPr lang="en-GB" sz="2400" dirty="0"/>
          </a:p>
          <a:p>
            <a:r>
              <a:rPr lang="en-GB" sz="3200" dirty="0"/>
              <a:t>As this guidance does not come into effect until September 2020,</a:t>
            </a:r>
          </a:p>
          <a:p>
            <a:r>
              <a:rPr lang="en-GB" sz="3200" dirty="0"/>
              <a:t>parents can withdraw their children from RSE lessons until this</a:t>
            </a:r>
          </a:p>
          <a:p>
            <a:r>
              <a:rPr lang="en-GB" sz="3200" dirty="0"/>
              <a:t>time as RSE is not currently statutory.</a:t>
            </a:r>
          </a:p>
          <a:p>
            <a:r>
              <a:rPr lang="en-GB" sz="3200" dirty="0"/>
              <a:t>• It is recommended that schools follow their current RSE policy</a:t>
            </a:r>
          </a:p>
          <a:p>
            <a:r>
              <a:rPr lang="en-GB" sz="3200" dirty="0"/>
              <a:t>when dealing with requests to withdraw children from RSE lessons</a:t>
            </a:r>
          </a:p>
          <a:p>
            <a:r>
              <a:rPr lang="en-GB" sz="3200" dirty="0"/>
              <a:t>and continue to follow their current policy until they have</a:t>
            </a:r>
          </a:p>
          <a:p>
            <a:r>
              <a:rPr lang="en-GB" sz="3200" dirty="0"/>
              <a:t>developed a new policy (which meets the requirements set out in</a:t>
            </a:r>
          </a:p>
          <a:p>
            <a:r>
              <a:rPr lang="en-GB" sz="3200" dirty="0"/>
              <a:t>the new guidance) or until statutory Relationships Education come</a:t>
            </a:r>
          </a:p>
          <a:p>
            <a:r>
              <a:rPr lang="en-GB" sz="3200" dirty="0"/>
              <a:t>into effect in September 2020.</a:t>
            </a:r>
            <a:endParaRPr lang="en-GB" sz="3200" b="1" dirty="0" smtClean="0"/>
          </a:p>
          <a:p>
            <a:pPr algn="ctr"/>
            <a:endParaRPr lang="en-GB" sz="3200" b="1" dirty="0"/>
          </a:p>
          <a:p>
            <a:pPr algn="ctr"/>
            <a:endParaRPr lang="en-GB" sz="3200" b="1" dirty="0" smtClean="0"/>
          </a:p>
          <a:p>
            <a:pPr algn="ctr"/>
            <a:endParaRPr lang="en-GB" sz="3200" b="1" dirty="0"/>
          </a:p>
          <a:p>
            <a:pPr algn="ctr"/>
            <a:endParaRPr lang="en-GB" sz="3200" b="1" dirty="0" smtClean="0"/>
          </a:p>
          <a:p>
            <a:pPr algn="ctr"/>
            <a:endParaRPr lang="en-GB" sz="3200" b="1" dirty="0"/>
          </a:p>
          <a:p>
            <a:pPr algn="ctr"/>
            <a:endParaRPr lang="en-GB" sz="3200" b="1" dirty="0" smtClean="0"/>
          </a:p>
          <a:p>
            <a:pPr algn="ctr"/>
            <a:endParaRPr lang="en-GB" sz="3200" b="1" dirty="0"/>
          </a:p>
          <a:p>
            <a:pPr algn="ctr"/>
            <a:endParaRPr lang="en-GB" sz="3200" b="1" dirty="0" smtClean="0"/>
          </a:p>
          <a:p>
            <a:pPr algn="ctr"/>
            <a:endParaRPr lang="en-GB" sz="3200" dirty="0"/>
          </a:p>
        </p:txBody>
      </p:sp>
    </p:spTree>
    <p:extLst>
      <p:ext uri="{BB962C8B-B14F-4D97-AF65-F5344CB8AC3E}">
        <p14:creationId xmlns:p14="http://schemas.microsoft.com/office/powerpoint/2010/main" val="80602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9093" y="244699"/>
            <a:ext cx="11565228" cy="6247864"/>
          </a:xfrm>
          <a:prstGeom prst="rect">
            <a:avLst/>
          </a:prstGeom>
          <a:noFill/>
        </p:spPr>
        <p:txBody>
          <a:bodyPr wrap="square" rtlCol="0">
            <a:spAutoFit/>
          </a:bodyPr>
          <a:lstStyle/>
          <a:p>
            <a:r>
              <a:rPr lang="en-GB" sz="3200" b="1" dirty="0" smtClean="0"/>
              <a:t>LGBT Inclusive lessons in Primary </a:t>
            </a:r>
            <a:r>
              <a:rPr lang="en-GB" sz="3200" b="1" dirty="0"/>
              <a:t>schools:</a:t>
            </a:r>
          </a:p>
          <a:p>
            <a:r>
              <a:rPr lang="en-US" sz="3200" dirty="0"/>
              <a:t>• </a:t>
            </a:r>
            <a:r>
              <a:rPr lang="en-US" sz="2800" dirty="0"/>
              <a:t>The draft guidance states that schools should ensure that all </a:t>
            </a:r>
            <a:r>
              <a:rPr lang="en-US" sz="2800" dirty="0" smtClean="0"/>
              <a:t>of their </a:t>
            </a:r>
            <a:r>
              <a:rPr lang="en-US" sz="2800" dirty="0"/>
              <a:t>teaching is sensitive and age appropriate in approach </a:t>
            </a:r>
            <a:r>
              <a:rPr lang="en-US" sz="2800" dirty="0" smtClean="0"/>
              <a:t>and </a:t>
            </a:r>
            <a:r>
              <a:rPr lang="en-GB" sz="2800" dirty="0" smtClean="0"/>
              <a:t>content</a:t>
            </a:r>
            <a:r>
              <a:rPr lang="en-GB" sz="2800" dirty="0"/>
              <a:t>.</a:t>
            </a:r>
          </a:p>
          <a:p>
            <a:r>
              <a:rPr lang="en-US" sz="2800" dirty="0"/>
              <a:t>• At the point at which schools consider it appropriate to teach </a:t>
            </a:r>
            <a:r>
              <a:rPr lang="en-US" sz="2800" dirty="0" smtClean="0"/>
              <a:t>their pupils </a:t>
            </a:r>
            <a:r>
              <a:rPr lang="en-US" sz="2800" dirty="0"/>
              <a:t>about LGBT, they should ensure that this content is </a:t>
            </a:r>
            <a:r>
              <a:rPr lang="en-US" sz="2800" dirty="0" smtClean="0"/>
              <a:t>fully integrated </a:t>
            </a:r>
            <a:r>
              <a:rPr lang="en-US" sz="2800" dirty="0"/>
              <a:t>into their </a:t>
            </a:r>
            <a:r>
              <a:rPr lang="en-US" sz="2800" dirty="0" err="1"/>
              <a:t>programmes</a:t>
            </a:r>
            <a:r>
              <a:rPr lang="en-US" sz="2800" dirty="0"/>
              <a:t> of study for this area of </a:t>
            </a:r>
            <a:r>
              <a:rPr lang="en-US" sz="2800" dirty="0" smtClean="0"/>
              <a:t>the curriculum </a:t>
            </a:r>
            <a:r>
              <a:rPr lang="en-US" sz="2800" dirty="0"/>
              <a:t>rather than delivered as a stand‐alone unit or lesson</a:t>
            </a:r>
            <a:r>
              <a:rPr lang="en-US" sz="2800" dirty="0" smtClean="0"/>
              <a:t>.</a:t>
            </a:r>
            <a:r>
              <a:rPr lang="en-US" sz="2800" dirty="0"/>
              <a:t> Schools must consult parents when deciding what content will </a:t>
            </a:r>
            <a:r>
              <a:rPr lang="en-US" sz="2800" dirty="0" smtClean="0"/>
              <a:t>be covered </a:t>
            </a:r>
            <a:endParaRPr lang="en-US" sz="2800" dirty="0"/>
          </a:p>
          <a:p>
            <a:r>
              <a:rPr lang="en-US" sz="2800" dirty="0"/>
              <a:t>• Schools are free to determine how they do this, and we expect </a:t>
            </a:r>
            <a:r>
              <a:rPr lang="en-US" sz="2800" dirty="0" smtClean="0"/>
              <a:t>all pupils </a:t>
            </a:r>
            <a:r>
              <a:rPr lang="en-US" sz="2800" dirty="0"/>
              <a:t>to have been taught LGBT content at a timely point as part </a:t>
            </a:r>
            <a:r>
              <a:rPr lang="en-US" sz="2800" dirty="0" smtClean="0"/>
              <a:t>of this </a:t>
            </a:r>
            <a:r>
              <a:rPr lang="en-US" sz="2800" dirty="0"/>
              <a:t>area of the curriculum</a:t>
            </a:r>
            <a:r>
              <a:rPr lang="en-US" sz="2800" dirty="0" smtClean="0"/>
              <a:t>.</a:t>
            </a:r>
          </a:p>
          <a:p>
            <a:r>
              <a:rPr lang="en-US" sz="2800" dirty="0" smtClean="0"/>
              <a:t>• </a:t>
            </a:r>
            <a:r>
              <a:rPr lang="en-US" sz="2800" dirty="0"/>
              <a:t>LGBT inclusive lessons are covered as part of Relationships Education, therefore parents cannot withdraw their children </a:t>
            </a:r>
            <a:r>
              <a:rPr lang="en-US" sz="2800" dirty="0" smtClean="0"/>
              <a:t>from </a:t>
            </a:r>
            <a:r>
              <a:rPr lang="en-GB" sz="2800" dirty="0" smtClean="0"/>
              <a:t>these lessons. </a:t>
            </a:r>
            <a:r>
              <a:rPr lang="en-US" sz="2800" dirty="0" smtClean="0"/>
              <a:t>Parents </a:t>
            </a:r>
            <a:r>
              <a:rPr lang="en-US" sz="2800" dirty="0"/>
              <a:t>cannot veto these lessons</a:t>
            </a:r>
            <a:endParaRPr lang="en-GB" sz="2800" dirty="0"/>
          </a:p>
        </p:txBody>
      </p:sp>
    </p:spTree>
    <p:extLst>
      <p:ext uri="{BB962C8B-B14F-4D97-AF65-F5344CB8AC3E}">
        <p14:creationId xmlns:p14="http://schemas.microsoft.com/office/powerpoint/2010/main" val="2230010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TotalTime>
  <Words>2101</Words>
  <Application>Microsoft Office PowerPoint</Application>
  <PresentationFormat>Widescreen</PresentationFormat>
  <Paragraphs>246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Lucida Sans Unicode</vt:lpstr>
      <vt:lpstr>Times New Roman</vt:lpstr>
      <vt:lpstr>Office Theme</vt:lpstr>
      <vt:lpstr>What is 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RSE?</dc:title>
  <dc:creator>Catherine Stretton</dc:creator>
  <cp:lastModifiedBy>Catherine Stretton</cp:lastModifiedBy>
  <cp:revision>23</cp:revision>
  <cp:lastPrinted>2019-06-13T10:54:00Z</cp:lastPrinted>
  <dcterms:created xsi:type="dcterms:W3CDTF">2019-06-10T13:39:12Z</dcterms:created>
  <dcterms:modified xsi:type="dcterms:W3CDTF">2019-09-04T13:49:59Z</dcterms:modified>
</cp:coreProperties>
</file>